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19"/>
  </p:notesMasterIdLst>
  <p:sldIdLst>
    <p:sldId id="256" r:id="rId2"/>
    <p:sldId id="284" r:id="rId3"/>
    <p:sldId id="263" r:id="rId4"/>
    <p:sldId id="258" r:id="rId5"/>
    <p:sldId id="260" r:id="rId6"/>
    <p:sldId id="281" r:id="rId7"/>
    <p:sldId id="282" r:id="rId8"/>
    <p:sldId id="283" r:id="rId9"/>
    <p:sldId id="264" r:id="rId10"/>
    <p:sldId id="266" r:id="rId11"/>
    <p:sldId id="262" r:id="rId12"/>
    <p:sldId id="285" r:id="rId13"/>
    <p:sldId id="270" r:id="rId14"/>
    <p:sldId id="287" r:id="rId15"/>
    <p:sldId id="275" r:id="rId16"/>
    <p:sldId id="274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2"/>
    <p:restoredTop sz="94554"/>
  </p:normalViewPr>
  <p:slideViewPr>
    <p:cSldViewPr snapToGrid="0">
      <p:cViewPr varScale="1">
        <p:scale>
          <a:sx n="139" d="100"/>
          <a:sy n="139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52940-AE7C-4118-95AC-C0E5C546E3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CCB5DA-5A54-424D-AB32-0F843EC9E6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project discusses about the use of MIMIC III data to identify patients that require extra medical attention depending on the length of stay post ICU.</a:t>
          </a:r>
        </a:p>
      </dgm:t>
    </dgm:pt>
    <dgm:pt modelId="{2D43E8A4-D7C8-4068-B2A8-7E30CD4C8E5A}" type="parTrans" cxnId="{A4305368-250F-4F7C-9CD9-C9021E30B493}">
      <dgm:prSet/>
      <dgm:spPr/>
      <dgm:t>
        <a:bodyPr/>
        <a:lstStyle/>
        <a:p>
          <a:endParaRPr lang="en-US"/>
        </a:p>
      </dgm:t>
    </dgm:pt>
    <dgm:pt modelId="{213D3121-0F60-47C6-AFC8-C868780EDBFA}" type="sibTrans" cxnId="{A4305368-250F-4F7C-9CD9-C9021E30B493}">
      <dgm:prSet/>
      <dgm:spPr/>
      <dgm:t>
        <a:bodyPr/>
        <a:lstStyle/>
        <a:p>
          <a:endParaRPr lang="en-US"/>
        </a:p>
      </dgm:t>
    </dgm:pt>
    <dgm:pt modelId="{CCE21814-6F4A-4D6F-B64B-CBD3F3962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project uses SQL server management system to clean and process data suitable for </a:t>
          </a:r>
          <a:r>
            <a:rPr lang="en-US" dirty="0" err="1"/>
            <a:t>weka</a:t>
          </a:r>
          <a:r>
            <a:rPr lang="en-US" dirty="0"/>
            <a:t> software.</a:t>
          </a:r>
        </a:p>
      </dgm:t>
    </dgm:pt>
    <dgm:pt modelId="{E9DAD7EC-3BE1-4F3C-9948-2E371111E595}" type="parTrans" cxnId="{D4EB1041-8A58-478A-B4C8-62509D773198}">
      <dgm:prSet/>
      <dgm:spPr/>
      <dgm:t>
        <a:bodyPr/>
        <a:lstStyle/>
        <a:p>
          <a:endParaRPr lang="en-US"/>
        </a:p>
      </dgm:t>
    </dgm:pt>
    <dgm:pt modelId="{F602713D-8CC8-4C00-BD6E-478C743B58F7}" type="sibTrans" cxnId="{D4EB1041-8A58-478A-B4C8-62509D773198}">
      <dgm:prSet/>
      <dgm:spPr/>
      <dgm:t>
        <a:bodyPr/>
        <a:lstStyle/>
        <a:p>
          <a:endParaRPr lang="en-US"/>
        </a:p>
      </dgm:t>
    </dgm:pt>
    <dgm:pt modelId="{591101F5-6C37-458D-8784-5838EC0959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Weka software is used to perform feature selection, run classification models and to perform model evaluation. </a:t>
          </a:r>
        </a:p>
      </dgm:t>
    </dgm:pt>
    <dgm:pt modelId="{FA8E33F8-C2AB-467C-BC7A-DC962C1604BC}" type="parTrans" cxnId="{ECD91325-B8ED-4DD3-84DD-D508A585A999}">
      <dgm:prSet/>
      <dgm:spPr/>
      <dgm:t>
        <a:bodyPr/>
        <a:lstStyle/>
        <a:p>
          <a:endParaRPr lang="en-US"/>
        </a:p>
      </dgm:t>
    </dgm:pt>
    <dgm:pt modelId="{FB6FDF29-EE68-4858-9678-63542D9D7487}" type="sibTrans" cxnId="{ECD91325-B8ED-4DD3-84DD-D508A585A999}">
      <dgm:prSet/>
      <dgm:spPr/>
      <dgm:t>
        <a:bodyPr/>
        <a:lstStyle/>
        <a:p>
          <a:endParaRPr lang="en-US"/>
        </a:p>
      </dgm:t>
    </dgm:pt>
    <dgm:pt modelId="{EF5DA4C8-8A66-476A-A19B-CF8EB2BF33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 of different classification models are compared based on their evaluation metrics to identify the suitable one. </a:t>
          </a:r>
        </a:p>
      </dgm:t>
    </dgm:pt>
    <dgm:pt modelId="{BEE1BD65-DB12-4828-A46D-6866ED184CC4}" type="parTrans" cxnId="{E2C16C3A-DCB3-4D79-A9D1-31073D9293C6}">
      <dgm:prSet/>
      <dgm:spPr/>
      <dgm:t>
        <a:bodyPr/>
        <a:lstStyle/>
        <a:p>
          <a:endParaRPr lang="en-US"/>
        </a:p>
      </dgm:t>
    </dgm:pt>
    <dgm:pt modelId="{B416CCC8-6ABA-4969-8EDF-B1FBD6A69B8B}" type="sibTrans" cxnId="{E2C16C3A-DCB3-4D79-A9D1-31073D9293C6}">
      <dgm:prSet/>
      <dgm:spPr/>
      <dgm:t>
        <a:bodyPr/>
        <a:lstStyle/>
        <a:p>
          <a:endParaRPr lang="en-US"/>
        </a:p>
      </dgm:t>
    </dgm:pt>
    <dgm:pt modelId="{249AA9D7-8C73-41EB-B4C1-95FF0B12AA7C}" type="pres">
      <dgm:prSet presAssocID="{3E252940-AE7C-4118-95AC-C0E5C546E393}" presName="root" presStyleCnt="0">
        <dgm:presLayoutVars>
          <dgm:dir/>
          <dgm:resizeHandles val="exact"/>
        </dgm:presLayoutVars>
      </dgm:prSet>
      <dgm:spPr/>
    </dgm:pt>
    <dgm:pt modelId="{397C84B1-612C-4383-A6D1-B5C4976D4911}" type="pres">
      <dgm:prSet presAssocID="{93CCB5DA-5A54-424D-AB32-0F843EC9E685}" presName="compNode" presStyleCnt="0"/>
      <dgm:spPr/>
    </dgm:pt>
    <dgm:pt modelId="{7D0023AB-8067-4706-A70C-FCFB33E0C515}" type="pres">
      <dgm:prSet presAssocID="{93CCB5DA-5A54-424D-AB32-0F843EC9E685}" presName="bgRect" presStyleLbl="bgShp" presStyleIdx="0" presStyleCnt="4"/>
      <dgm:spPr/>
    </dgm:pt>
    <dgm:pt modelId="{1A0568D9-DEB0-420F-BC55-0AE15CFE14A5}" type="pres">
      <dgm:prSet presAssocID="{93CCB5DA-5A54-424D-AB32-0F843EC9E6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B762A0A-4C5B-41B9-8C16-04B78DDA9449}" type="pres">
      <dgm:prSet presAssocID="{93CCB5DA-5A54-424D-AB32-0F843EC9E685}" presName="spaceRect" presStyleCnt="0"/>
      <dgm:spPr/>
    </dgm:pt>
    <dgm:pt modelId="{17DAD178-AEB0-48CC-88E4-0D37E99614C5}" type="pres">
      <dgm:prSet presAssocID="{93CCB5DA-5A54-424D-AB32-0F843EC9E685}" presName="parTx" presStyleLbl="revTx" presStyleIdx="0" presStyleCnt="4">
        <dgm:presLayoutVars>
          <dgm:chMax val="0"/>
          <dgm:chPref val="0"/>
        </dgm:presLayoutVars>
      </dgm:prSet>
      <dgm:spPr/>
    </dgm:pt>
    <dgm:pt modelId="{C1DE36DC-2058-448D-BCF2-6AA181FF14C1}" type="pres">
      <dgm:prSet presAssocID="{213D3121-0F60-47C6-AFC8-C868780EDBFA}" presName="sibTrans" presStyleCnt="0"/>
      <dgm:spPr/>
    </dgm:pt>
    <dgm:pt modelId="{FDE8DF61-3636-4B9E-835C-954073E3081A}" type="pres">
      <dgm:prSet presAssocID="{CCE21814-6F4A-4D6F-B64B-CBD3F39628BD}" presName="compNode" presStyleCnt="0"/>
      <dgm:spPr/>
    </dgm:pt>
    <dgm:pt modelId="{1374F6C2-4C7E-4253-A2A3-70A4C9B288D2}" type="pres">
      <dgm:prSet presAssocID="{CCE21814-6F4A-4D6F-B64B-CBD3F39628BD}" presName="bgRect" presStyleLbl="bgShp" presStyleIdx="1" presStyleCnt="4"/>
      <dgm:spPr/>
    </dgm:pt>
    <dgm:pt modelId="{AC49E502-5C8F-4110-88AF-CB66B3CF74A4}" type="pres">
      <dgm:prSet presAssocID="{CCE21814-6F4A-4D6F-B64B-CBD3F39628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C4B298-031D-45A4-8067-9A1B8CBDFD65}" type="pres">
      <dgm:prSet presAssocID="{CCE21814-6F4A-4D6F-B64B-CBD3F39628BD}" presName="spaceRect" presStyleCnt="0"/>
      <dgm:spPr/>
    </dgm:pt>
    <dgm:pt modelId="{0DB8ABC4-8A7E-4920-868D-BC7ABAF814A5}" type="pres">
      <dgm:prSet presAssocID="{CCE21814-6F4A-4D6F-B64B-CBD3F39628BD}" presName="parTx" presStyleLbl="revTx" presStyleIdx="1" presStyleCnt="4">
        <dgm:presLayoutVars>
          <dgm:chMax val="0"/>
          <dgm:chPref val="0"/>
        </dgm:presLayoutVars>
      </dgm:prSet>
      <dgm:spPr/>
    </dgm:pt>
    <dgm:pt modelId="{7F9453C3-9006-4626-9D7E-562BD14C6C55}" type="pres">
      <dgm:prSet presAssocID="{F602713D-8CC8-4C00-BD6E-478C743B58F7}" presName="sibTrans" presStyleCnt="0"/>
      <dgm:spPr/>
    </dgm:pt>
    <dgm:pt modelId="{A3C76368-6618-44A5-A35F-CA4E938DA5A7}" type="pres">
      <dgm:prSet presAssocID="{591101F5-6C37-458D-8784-5838EC0959A6}" presName="compNode" presStyleCnt="0"/>
      <dgm:spPr/>
    </dgm:pt>
    <dgm:pt modelId="{978F4173-E449-43DD-A939-C96C5E04D556}" type="pres">
      <dgm:prSet presAssocID="{591101F5-6C37-458D-8784-5838EC0959A6}" presName="bgRect" presStyleLbl="bgShp" presStyleIdx="2" presStyleCnt="4"/>
      <dgm:spPr/>
    </dgm:pt>
    <dgm:pt modelId="{FBB95474-BE1C-4410-B4BA-C7A14FA2A9EA}" type="pres">
      <dgm:prSet presAssocID="{591101F5-6C37-458D-8784-5838EC0959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5DEF53B-FD29-41FD-A32D-6BA87BEEE455}" type="pres">
      <dgm:prSet presAssocID="{591101F5-6C37-458D-8784-5838EC0959A6}" presName="spaceRect" presStyleCnt="0"/>
      <dgm:spPr/>
    </dgm:pt>
    <dgm:pt modelId="{7E6FB09C-831C-45F5-9774-5D4FBB9282EB}" type="pres">
      <dgm:prSet presAssocID="{591101F5-6C37-458D-8784-5838EC0959A6}" presName="parTx" presStyleLbl="revTx" presStyleIdx="2" presStyleCnt="4">
        <dgm:presLayoutVars>
          <dgm:chMax val="0"/>
          <dgm:chPref val="0"/>
        </dgm:presLayoutVars>
      </dgm:prSet>
      <dgm:spPr/>
    </dgm:pt>
    <dgm:pt modelId="{7E8A1DCE-2AC5-493B-A1BD-10CC80862BBB}" type="pres">
      <dgm:prSet presAssocID="{FB6FDF29-EE68-4858-9678-63542D9D7487}" presName="sibTrans" presStyleCnt="0"/>
      <dgm:spPr/>
    </dgm:pt>
    <dgm:pt modelId="{E3B6A24F-42E8-443C-BBEB-521449761030}" type="pres">
      <dgm:prSet presAssocID="{EF5DA4C8-8A66-476A-A19B-CF8EB2BF334E}" presName="compNode" presStyleCnt="0"/>
      <dgm:spPr/>
    </dgm:pt>
    <dgm:pt modelId="{05FC5A56-A8E5-4A5F-950F-E480785AC2CE}" type="pres">
      <dgm:prSet presAssocID="{EF5DA4C8-8A66-476A-A19B-CF8EB2BF334E}" presName="bgRect" presStyleLbl="bgShp" presStyleIdx="3" presStyleCnt="4"/>
      <dgm:spPr/>
    </dgm:pt>
    <dgm:pt modelId="{5A33DF58-DD27-4F55-9959-9C4AA4475371}" type="pres">
      <dgm:prSet presAssocID="{EF5DA4C8-8A66-476A-A19B-CF8EB2BF33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BC1A69D-1143-40DA-AE52-EC2CF505CBB3}" type="pres">
      <dgm:prSet presAssocID="{EF5DA4C8-8A66-476A-A19B-CF8EB2BF334E}" presName="spaceRect" presStyleCnt="0"/>
      <dgm:spPr/>
    </dgm:pt>
    <dgm:pt modelId="{EADFC75A-0EF6-477B-96BD-3DB2A4AC4278}" type="pres">
      <dgm:prSet presAssocID="{EF5DA4C8-8A66-476A-A19B-CF8EB2BF33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869F10A-9B78-4B34-9CD6-6758131E7DEE}" type="presOf" srcId="{591101F5-6C37-458D-8784-5838EC0959A6}" destId="{7E6FB09C-831C-45F5-9774-5D4FBB9282EB}" srcOrd="0" destOrd="0" presId="urn:microsoft.com/office/officeart/2018/2/layout/IconVerticalSolidList"/>
    <dgm:cxn modelId="{ECD91325-B8ED-4DD3-84DD-D508A585A999}" srcId="{3E252940-AE7C-4118-95AC-C0E5C546E393}" destId="{591101F5-6C37-458D-8784-5838EC0959A6}" srcOrd="2" destOrd="0" parTransId="{FA8E33F8-C2AB-467C-BC7A-DC962C1604BC}" sibTransId="{FB6FDF29-EE68-4858-9678-63542D9D7487}"/>
    <dgm:cxn modelId="{2B71B637-5C2C-423B-9862-CE4C739A0C5C}" type="presOf" srcId="{CCE21814-6F4A-4D6F-B64B-CBD3F39628BD}" destId="{0DB8ABC4-8A7E-4920-868D-BC7ABAF814A5}" srcOrd="0" destOrd="0" presId="urn:microsoft.com/office/officeart/2018/2/layout/IconVerticalSolidList"/>
    <dgm:cxn modelId="{E2C16C3A-DCB3-4D79-A9D1-31073D9293C6}" srcId="{3E252940-AE7C-4118-95AC-C0E5C546E393}" destId="{EF5DA4C8-8A66-476A-A19B-CF8EB2BF334E}" srcOrd="3" destOrd="0" parTransId="{BEE1BD65-DB12-4828-A46D-6866ED184CC4}" sibTransId="{B416CCC8-6ABA-4969-8EDF-B1FBD6A69B8B}"/>
    <dgm:cxn modelId="{D4EB1041-8A58-478A-B4C8-62509D773198}" srcId="{3E252940-AE7C-4118-95AC-C0E5C546E393}" destId="{CCE21814-6F4A-4D6F-B64B-CBD3F39628BD}" srcOrd="1" destOrd="0" parTransId="{E9DAD7EC-3BE1-4F3C-9948-2E371111E595}" sibTransId="{F602713D-8CC8-4C00-BD6E-478C743B58F7}"/>
    <dgm:cxn modelId="{E9D1A442-6BFB-42B1-B4CF-D0B05CC3DC19}" type="presOf" srcId="{EF5DA4C8-8A66-476A-A19B-CF8EB2BF334E}" destId="{EADFC75A-0EF6-477B-96BD-3DB2A4AC4278}" srcOrd="0" destOrd="0" presId="urn:microsoft.com/office/officeart/2018/2/layout/IconVerticalSolidList"/>
    <dgm:cxn modelId="{A4305368-250F-4F7C-9CD9-C9021E30B493}" srcId="{3E252940-AE7C-4118-95AC-C0E5C546E393}" destId="{93CCB5DA-5A54-424D-AB32-0F843EC9E685}" srcOrd="0" destOrd="0" parTransId="{2D43E8A4-D7C8-4068-B2A8-7E30CD4C8E5A}" sibTransId="{213D3121-0F60-47C6-AFC8-C868780EDBFA}"/>
    <dgm:cxn modelId="{81C53CA9-3DD3-49BA-A45A-E1270D68381C}" type="presOf" srcId="{93CCB5DA-5A54-424D-AB32-0F843EC9E685}" destId="{17DAD178-AEB0-48CC-88E4-0D37E99614C5}" srcOrd="0" destOrd="0" presId="urn:microsoft.com/office/officeart/2018/2/layout/IconVerticalSolidList"/>
    <dgm:cxn modelId="{2E5294ED-05E3-4B12-872F-4533764F1284}" type="presOf" srcId="{3E252940-AE7C-4118-95AC-C0E5C546E393}" destId="{249AA9D7-8C73-41EB-B4C1-95FF0B12AA7C}" srcOrd="0" destOrd="0" presId="urn:microsoft.com/office/officeart/2018/2/layout/IconVerticalSolidList"/>
    <dgm:cxn modelId="{1FD138D0-9BE4-424F-9C8A-7BC6D52D31C1}" type="presParOf" srcId="{249AA9D7-8C73-41EB-B4C1-95FF0B12AA7C}" destId="{397C84B1-612C-4383-A6D1-B5C4976D4911}" srcOrd="0" destOrd="0" presId="urn:microsoft.com/office/officeart/2018/2/layout/IconVerticalSolidList"/>
    <dgm:cxn modelId="{4EDA5F54-1ED1-4E73-9CEA-3762CE1352E1}" type="presParOf" srcId="{397C84B1-612C-4383-A6D1-B5C4976D4911}" destId="{7D0023AB-8067-4706-A70C-FCFB33E0C515}" srcOrd="0" destOrd="0" presId="urn:microsoft.com/office/officeart/2018/2/layout/IconVerticalSolidList"/>
    <dgm:cxn modelId="{4D302E3C-CF34-49F5-AE2B-108C69D15E4B}" type="presParOf" srcId="{397C84B1-612C-4383-A6D1-B5C4976D4911}" destId="{1A0568D9-DEB0-420F-BC55-0AE15CFE14A5}" srcOrd="1" destOrd="0" presId="urn:microsoft.com/office/officeart/2018/2/layout/IconVerticalSolidList"/>
    <dgm:cxn modelId="{17A19FA9-601E-4CD6-ADCB-8E50B6FF72E5}" type="presParOf" srcId="{397C84B1-612C-4383-A6D1-B5C4976D4911}" destId="{9B762A0A-4C5B-41B9-8C16-04B78DDA9449}" srcOrd="2" destOrd="0" presId="urn:microsoft.com/office/officeart/2018/2/layout/IconVerticalSolidList"/>
    <dgm:cxn modelId="{A478CB03-99EB-4A5D-8E9E-077408FDDE1D}" type="presParOf" srcId="{397C84B1-612C-4383-A6D1-B5C4976D4911}" destId="{17DAD178-AEB0-48CC-88E4-0D37E99614C5}" srcOrd="3" destOrd="0" presId="urn:microsoft.com/office/officeart/2018/2/layout/IconVerticalSolidList"/>
    <dgm:cxn modelId="{F33D4775-C3DC-41A2-A07A-757A99E3CAC8}" type="presParOf" srcId="{249AA9D7-8C73-41EB-B4C1-95FF0B12AA7C}" destId="{C1DE36DC-2058-448D-BCF2-6AA181FF14C1}" srcOrd="1" destOrd="0" presId="urn:microsoft.com/office/officeart/2018/2/layout/IconVerticalSolidList"/>
    <dgm:cxn modelId="{E4A59CC9-C1D7-4D89-8107-B32D21B5BC93}" type="presParOf" srcId="{249AA9D7-8C73-41EB-B4C1-95FF0B12AA7C}" destId="{FDE8DF61-3636-4B9E-835C-954073E3081A}" srcOrd="2" destOrd="0" presId="urn:microsoft.com/office/officeart/2018/2/layout/IconVerticalSolidList"/>
    <dgm:cxn modelId="{4C98D53D-9A9A-4294-B007-E28B301F0B82}" type="presParOf" srcId="{FDE8DF61-3636-4B9E-835C-954073E3081A}" destId="{1374F6C2-4C7E-4253-A2A3-70A4C9B288D2}" srcOrd="0" destOrd="0" presId="urn:microsoft.com/office/officeart/2018/2/layout/IconVerticalSolidList"/>
    <dgm:cxn modelId="{180D6F6D-3550-4C4D-B2DD-66C5EAFEECE2}" type="presParOf" srcId="{FDE8DF61-3636-4B9E-835C-954073E3081A}" destId="{AC49E502-5C8F-4110-88AF-CB66B3CF74A4}" srcOrd="1" destOrd="0" presId="urn:microsoft.com/office/officeart/2018/2/layout/IconVerticalSolidList"/>
    <dgm:cxn modelId="{64072B98-CFB9-45C0-A75C-E16ABE0657B9}" type="presParOf" srcId="{FDE8DF61-3636-4B9E-835C-954073E3081A}" destId="{BDC4B298-031D-45A4-8067-9A1B8CBDFD65}" srcOrd="2" destOrd="0" presId="urn:microsoft.com/office/officeart/2018/2/layout/IconVerticalSolidList"/>
    <dgm:cxn modelId="{EB0FCBD2-80A1-41FC-AB31-8ED84D0A5708}" type="presParOf" srcId="{FDE8DF61-3636-4B9E-835C-954073E3081A}" destId="{0DB8ABC4-8A7E-4920-868D-BC7ABAF814A5}" srcOrd="3" destOrd="0" presId="urn:microsoft.com/office/officeart/2018/2/layout/IconVerticalSolidList"/>
    <dgm:cxn modelId="{BAF867CA-AD19-4DAC-9DBE-E42CC3B9735F}" type="presParOf" srcId="{249AA9D7-8C73-41EB-B4C1-95FF0B12AA7C}" destId="{7F9453C3-9006-4626-9D7E-562BD14C6C55}" srcOrd="3" destOrd="0" presId="urn:microsoft.com/office/officeart/2018/2/layout/IconVerticalSolidList"/>
    <dgm:cxn modelId="{4936451C-DF7E-4C52-92E8-E8245283B1F7}" type="presParOf" srcId="{249AA9D7-8C73-41EB-B4C1-95FF0B12AA7C}" destId="{A3C76368-6618-44A5-A35F-CA4E938DA5A7}" srcOrd="4" destOrd="0" presId="urn:microsoft.com/office/officeart/2018/2/layout/IconVerticalSolidList"/>
    <dgm:cxn modelId="{251D3212-CE51-4C2F-B237-EB1D73DF5AAA}" type="presParOf" srcId="{A3C76368-6618-44A5-A35F-CA4E938DA5A7}" destId="{978F4173-E449-43DD-A939-C96C5E04D556}" srcOrd="0" destOrd="0" presId="urn:microsoft.com/office/officeart/2018/2/layout/IconVerticalSolidList"/>
    <dgm:cxn modelId="{429ACC39-A76F-4BD7-8ADB-135D43C6CE63}" type="presParOf" srcId="{A3C76368-6618-44A5-A35F-CA4E938DA5A7}" destId="{FBB95474-BE1C-4410-B4BA-C7A14FA2A9EA}" srcOrd="1" destOrd="0" presId="urn:microsoft.com/office/officeart/2018/2/layout/IconVerticalSolidList"/>
    <dgm:cxn modelId="{1D168562-8891-4954-A2E2-2ECC00670A1E}" type="presParOf" srcId="{A3C76368-6618-44A5-A35F-CA4E938DA5A7}" destId="{45DEF53B-FD29-41FD-A32D-6BA87BEEE455}" srcOrd="2" destOrd="0" presId="urn:microsoft.com/office/officeart/2018/2/layout/IconVerticalSolidList"/>
    <dgm:cxn modelId="{740C85DB-883C-4459-BF80-AE45EDDE1624}" type="presParOf" srcId="{A3C76368-6618-44A5-A35F-CA4E938DA5A7}" destId="{7E6FB09C-831C-45F5-9774-5D4FBB9282EB}" srcOrd="3" destOrd="0" presId="urn:microsoft.com/office/officeart/2018/2/layout/IconVerticalSolidList"/>
    <dgm:cxn modelId="{CDFE9A0A-BB72-4EF2-9ABE-A89F2F77978C}" type="presParOf" srcId="{249AA9D7-8C73-41EB-B4C1-95FF0B12AA7C}" destId="{7E8A1DCE-2AC5-493B-A1BD-10CC80862BBB}" srcOrd="5" destOrd="0" presId="urn:microsoft.com/office/officeart/2018/2/layout/IconVerticalSolidList"/>
    <dgm:cxn modelId="{C75B0DEA-1AB9-43C2-8103-8BDB2365B4D3}" type="presParOf" srcId="{249AA9D7-8C73-41EB-B4C1-95FF0B12AA7C}" destId="{E3B6A24F-42E8-443C-BBEB-521449761030}" srcOrd="6" destOrd="0" presId="urn:microsoft.com/office/officeart/2018/2/layout/IconVerticalSolidList"/>
    <dgm:cxn modelId="{73E28B2B-A3F4-4904-88E0-F959D7157E3D}" type="presParOf" srcId="{E3B6A24F-42E8-443C-BBEB-521449761030}" destId="{05FC5A56-A8E5-4A5F-950F-E480785AC2CE}" srcOrd="0" destOrd="0" presId="urn:microsoft.com/office/officeart/2018/2/layout/IconVerticalSolidList"/>
    <dgm:cxn modelId="{D9432816-E1E9-4F2C-BB23-CF54EDA3011E}" type="presParOf" srcId="{E3B6A24F-42E8-443C-BBEB-521449761030}" destId="{5A33DF58-DD27-4F55-9959-9C4AA4475371}" srcOrd="1" destOrd="0" presId="urn:microsoft.com/office/officeart/2018/2/layout/IconVerticalSolidList"/>
    <dgm:cxn modelId="{D0826002-BEE6-4B69-A5E4-9322CB63505B}" type="presParOf" srcId="{E3B6A24F-42E8-443C-BBEB-521449761030}" destId="{CBC1A69D-1143-40DA-AE52-EC2CF505CBB3}" srcOrd="2" destOrd="0" presId="urn:microsoft.com/office/officeart/2018/2/layout/IconVerticalSolidList"/>
    <dgm:cxn modelId="{8A70A02C-F19A-49AD-8724-5E3D6D2B4297}" type="presParOf" srcId="{E3B6A24F-42E8-443C-BBEB-521449761030}" destId="{EADFC75A-0EF6-477B-96BD-3DB2A4AC42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90D1-F793-41EF-B01D-2D05BCF43D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2F8C42-4E67-4CA5-9B92-F5B46601D064}">
      <dgm:prSet/>
      <dgm:spPr/>
      <dgm:t>
        <a:bodyPr/>
        <a:lstStyle/>
        <a:p>
          <a:r>
            <a:rPr lang="en-US"/>
            <a:t>The transition of patients from Intensive Care Unit to general ward and further to dischargement is pivotal.</a:t>
          </a:r>
        </a:p>
      </dgm:t>
    </dgm:pt>
    <dgm:pt modelId="{4D328778-0CAA-4F4A-9A99-40C813A26A48}" type="parTrans" cxnId="{D166E6DC-01B9-4D77-BD7C-65B16F02E001}">
      <dgm:prSet/>
      <dgm:spPr/>
      <dgm:t>
        <a:bodyPr/>
        <a:lstStyle/>
        <a:p>
          <a:endParaRPr lang="en-US"/>
        </a:p>
      </dgm:t>
    </dgm:pt>
    <dgm:pt modelId="{AC99B556-D180-4736-B899-AA277C659939}" type="sibTrans" cxnId="{D166E6DC-01B9-4D77-BD7C-65B16F02E001}">
      <dgm:prSet/>
      <dgm:spPr/>
      <dgm:t>
        <a:bodyPr/>
        <a:lstStyle/>
        <a:p>
          <a:endParaRPr lang="en-US"/>
        </a:p>
      </dgm:t>
    </dgm:pt>
    <dgm:pt modelId="{F93F3F5A-3C30-40A0-A8B2-9C5B0BB4F4BA}">
      <dgm:prSet/>
      <dgm:spPr/>
      <dgm:t>
        <a:bodyPr/>
        <a:lstStyle/>
        <a:p>
          <a:r>
            <a:rPr lang="en-US"/>
            <a:t>Understanding and prediction of the length of hospital stay post ICU discharge is vital for resource management.</a:t>
          </a:r>
        </a:p>
      </dgm:t>
    </dgm:pt>
    <dgm:pt modelId="{DD0A2CB6-D8D7-442F-A2DA-A7C06E837449}" type="parTrans" cxnId="{2095273A-29D9-4646-B1E0-57235B9B9EC2}">
      <dgm:prSet/>
      <dgm:spPr/>
      <dgm:t>
        <a:bodyPr/>
        <a:lstStyle/>
        <a:p>
          <a:endParaRPr lang="en-US"/>
        </a:p>
      </dgm:t>
    </dgm:pt>
    <dgm:pt modelId="{0D77FD15-5FC4-4B16-BA3B-F0152778DDA9}" type="sibTrans" cxnId="{2095273A-29D9-4646-B1E0-57235B9B9EC2}">
      <dgm:prSet/>
      <dgm:spPr/>
      <dgm:t>
        <a:bodyPr/>
        <a:lstStyle/>
        <a:p>
          <a:endParaRPr lang="en-US"/>
        </a:p>
      </dgm:t>
    </dgm:pt>
    <dgm:pt modelId="{917542E5-F799-4048-9837-3126F759EBB0}">
      <dgm:prSet/>
      <dgm:spPr/>
      <dgm:t>
        <a:bodyPr/>
        <a:lstStyle/>
        <a:p>
          <a:r>
            <a:rPr lang="en-US"/>
            <a:t>Accurate predictions optimize bed and staff allocation.</a:t>
          </a:r>
        </a:p>
      </dgm:t>
    </dgm:pt>
    <dgm:pt modelId="{70207C2C-A1D9-41AC-8BDD-CBA42C18721B}" type="parTrans" cxnId="{4721B173-1A66-4894-A2A8-B7A35EBF6ECA}">
      <dgm:prSet/>
      <dgm:spPr/>
      <dgm:t>
        <a:bodyPr/>
        <a:lstStyle/>
        <a:p>
          <a:endParaRPr lang="en-US"/>
        </a:p>
      </dgm:t>
    </dgm:pt>
    <dgm:pt modelId="{2D7D0F08-2DA9-4992-A8A5-0763F0287F81}" type="sibTrans" cxnId="{4721B173-1A66-4894-A2A8-B7A35EBF6ECA}">
      <dgm:prSet/>
      <dgm:spPr/>
      <dgm:t>
        <a:bodyPr/>
        <a:lstStyle/>
        <a:p>
          <a:endParaRPr lang="en-US"/>
        </a:p>
      </dgm:t>
    </dgm:pt>
    <dgm:pt modelId="{E79DBEAB-7F19-4855-9AA6-0DBFD3E3B8D4}">
      <dgm:prSet/>
      <dgm:spPr/>
      <dgm:t>
        <a:bodyPr/>
        <a:lstStyle/>
        <a:p>
          <a:r>
            <a:rPr lang="en-US"/>
            <a:t>Proactive planning ensures timely and tailored patient care.</a:t>
          </a:r>
        </a:p>
      </dgm:t>
    </dgm:pt>
    <dgm:pt modelId="{57960CA4-F4AC-41B4-9BFA-9A0D7F031474}" type="parTrans" cxnId="{C7FAC027-77B0-4247-A3CD-664CBDFC4BE4}">
      <dgm:prSet/>
      <dgm:spPr/>
      <dgm:t>
        <a:bodyPr/>
        <a:lstStyle/>
        <a:p>
          <a:endParaRPr lang="en-US"/>
        </a:p>
      </dgm:t>
    </dgm:pt>
    <dgm:pt modelId="{F79A59E8-DDB4-4A61-9D3C-95D539A18FAE}" type="sibTrans" cxnId="{C7FAC027-77B0-4247-A3CD-664CBDFC4BE4}">
      <dgm:prSet/>
      <dgm:spPr/>
      <dgm:t>
        <a:bodyPr/>
        <a:lstStyle/>
        <a:p>
          <a:endParaRPr lang="en-US"/>
        </a:p>
      </dgm:t>
    </dgm:pt>
    <dgm:pt modelId="{AD7001F7-AAF7-48B3-AA57-90F6707AE53F}">
      <dgm:prSet/>
      <dgm:spPr/>
      <dgm:t>
        <a:bodyPr/>
        <a:lstStyle/>
        <a:p>
          <a:r>
            <a:rPr lang="en-US"/>
            <a:t>Identifying patients who needs extra attention or interventions.</a:t>
          </a:r>
        </a:p>
      </dgm:t>
    </dgm:pt>
    <dgm:pt modelId="{BFCE2082-AD17-4198-BF81-0FDB9B85F389}" type="parTrans" cxnId="{88BBD084-DCDE-4BE9-9356-71BF2E37B8F1}">
      <dgm:prSet/>
      <dgm:spPr/>
      <dgm:t>
        <a:bodyPr/>
        <a:lstStyle/>
        <a:p>
          <a:endParaRPr lang="en-US"/>
        </a:p>
      </dgm:t>
    </dgm:pt>
    <dgm:pt modelId="{CE4958AF-F19E-4F2B-8030-77E27D4E5AA9}" type="sibTrans" cxnId="{88BBD084-DCDE-4BE9-9356-71BF2E37B8F1}">
      <dgm:prSet/>
      <dgm:spPr/>
      <dgm:t>
        <a:bodyPr/>
        <a:lstStyle/>
        <a:p>
          <a:endParaRPr lang="en-US"/>
        </a:p>
      </dgm:t>
    </dgm:pt>
    <dgm:pt modelId="{5EBEE408-02FA-4142-A0C3-1591AC56F99C}" type="pres">
      <dgm:prSet presAssocID="{E84790D1-F793-41EF-B01D-2D05BCF43D98}" presName="root" presStyleCnt="0">
        <dgm:presLayoutVars>
          <dgm:dir/>
          <dgm:resizeHandles val="exact"/>
        </dgm:presLayoutVars>
      </dgm:prSet>
      <dgm:spPr/>
    </dgm:pt>
    <dgm:pt modelId="{3BDAB41E-085B-4567-919F-3B421D2B53D1}" type="pres">
      <dgm:prSet presAssocID="{B32F8C42-4E67-4CA5-9B92-F5B46601D064}" presName="compNode" presStyleCnt="0"/>
      <dgm:spPr/>
    </dgm:pt>
    <dgm:pt modelId="{097958A9-6A0E-4398-8AC9-7CFE681229B8}" type="pres">
      <dgm:prSet presAssocID="{B32F8C42-4E67-4CA5-9B92-F5B46601D064}" presName="bgRect" presStyleLbl="bgShp" presStyleIdx="0" presStyleCnt="5"/>
      <dgm:spPr/>
    </dgm:pt>
    <dgm:pt modelId="{6618A8E9-6E14-4B03-86CA-06C0095F3DD2}" type="pres">
      <dgm:prSet presAssocID="{B32F8C42-4E67-4CA5-9B92-F5B46601D0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4C36CD94-3705-41D9-B12A-ADD4C944A3C2}" type="pres">
      <dgm:prSet presAssocID="{B32F8C42-4E67-4CA5-9B92-F5B46601D064}" presName="spaceRect" presStyleCnt="0"/>
      <dgm:spPr/>
    </dgm:pt>
    <dgm:pt modelId="{29648F10-3B8A-4B14-A304-E506385CB662}" type="pres">
      <dgm:prSet presAssocID="{B32F8C42-4E67-4CA5-9B92-F5B46601D064}" presName="parTx" presStyleLbl="revTx" presStyleIdx="0" presStyleCnt="5">
        <dgm:presLayoutVars>
          <dgm:chMax val="0"/>
          <dgm:chPref val="0"/>
        </dgm:presLayoutVars>
      </dgm:prSet>
      <dgm:spPr/>
    </dgm:pt>
    <dgm:pt modelId="{9EEE7826-8336-473E-A336-B55E5F962080}" type="pres">
      <dgm:prSet presAssocID="{AC99B556-D180-4736-B899-AA277C659939}" presName="sibTrans" presStyleCnt="0"/>
      <dgm:spPr/>
    </dgm:pt>
    <dgm:pt modelId="{D0DA59CD-3F28-474C-83E1-6B97B168E6CA}" type="pres">
      <dgm:prSet presAssocID="{F93F3F5A-3C30-40A0-A8B2-9C5B0BB4F4BA}" presName="compNode" presStyleCnt="0"/>
      <dgm:spPr/>
    </dgm:pt>
    <dgm:pt modelId="{C0A4D13E-08B0-4191-A702-405D90C17A34}" type="pres">
      <dgm:prSet presAssocID="{F93F3F5A-3C30-40A0-A8B2-9C5B0BB4F4BA}" presName="bgRect" presStyleLbl="bgShp" presStyleIdx="1" presStyleCnt="5"/>
      <dgm:spPr/>
    </dgm:pt>
    <dgm:pt modelId="{1B6B26AC-3C67-4D9F-AF2C-B88DEC001322}" type="pres">
      <dgm:prSet presAssocID="{F93F3F5A-3C30-40A0-A8B2-9C5B0BB4F4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D128D77-FF1D-4E53-9E05-37B425CCD238}" type="pres">
      <dgm:prSet presAssocID="{F93F3F5A-3C30-40A0-A8B2-9C5B0BB4F4BA}" presName="spaceRect" presStyleCnt="0"/>
      <dgm:spPr/>
    </dgm:pt>
    <dgm:pt modelId="{DEE995B9-5676-424C-B57A-5A1C1EDEEB26}" type="pres">
      <dgm:prSet presAssocID="{F93F3F5A-3C30-40A0-A8B2-9C5B0BB4F4BA}" presName="parTx" presStyleLbl="revTx" presStyleIdx="1" presStyleCnt="5">
        <dgm:presLayoutVars>
          <dgm:chMax val="0"/>
          <dgm:chPref val="0"/>
        </dgm:presLayoutVars>
      </dgm:prSet>
      <dgm:spPr/>
    </dgm:pt>
    <dgm:pt modelId="{2DCCF7E5-889F-47E0-B099-220F1AAC13F7}" type="pres">
      <dgm:prSet presAssocID="{0D77FD15-5FC4-4B16-BA3B-F0152778DDA9}" presName="sibTrans" presStyleCnt="0"/>
      <dgm:spPr/>
    </dgm:pt>
    <dgm:pt modelId="{479122DF-2586-408A-92C3-CD4730B45864}" type="pres">
      <dgm:prSet presAssocID="{917542E5-F799-4048-9837-3126F759EBB0}" presName="compNode" presStyleCnt="0"/>
      <dgm:spPr/>
    </dgm:pt>
    <dgm:pt modelId="{63E045B7-1FE9-4B68-BCF5-D150EB22ABD1}" type="pres">
      <dgm:prSet presAssocID="{917542E5-F799-4048-9837-3126F759EBB0}" presName="bgRect" presStyleLbl="bgShp" presStyleIdx="2" presStyleCnt="5"/>
      <dgm:spPr/>
    </dgm:pt>
    <dgm:pt modelId="{A98A3C08-0CE8-4A5B-84A6-3115AF4A6DAE}" type="pres">
      <dgm:prSet presAssocID="{917542E5-F799-4048-9837-3126F759EB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2AC11C4-7048-4F58-9BE7-5B5DFB8B04F9}" type="pres">
      <dgm:prSet presAssocID="{917542E5-F799-4048-9837-3126F759EBB0}" presName="spaceRect" presStyleCnt="0"/>
      <dgm:spPr/>
    </dgm:pt>
    <dgm:pt modelId="{2936795C-81EA-4F99-B482-85F999122472}" type="pres">
      <dgm:prSet presAssocID="{917542E5-F799-4048-9837-3126F759EBB0}" presName="parTx" presStyleLbl="revTx" presStyleIdx="2" presStyleCnt="5">
        <dgm:presLayoutVars>
          <dgm:chMax val="0"/>
          <dgm:chPref val="0"/>
        </dgm:presLayoutVars>
      </dgm:prSet>
      <dgm:spPr/>
    </dgm:pt>
    <dgm:pt modelId="{CB680F05-01BD-40FF-B1BF-A628BDC1597B}" type="pres">
      <dgm:prSet presAssocID="{2D7D0F08-2DA9-4992-A8A5-0763F0287F81}" presName="sibTrans" presStyleCnt="0"/>
      <dgm:spPr/>
    </dgm:pt>
    <dgm:pt modelId="{CF338AC0-1B3F-47B1-AC59-C4A0326E6392}" type="pres">
      <dgm:prSet presAssocID="{E79DBEAB-7F19-4855-9AA6-0DBFD3E3B8D4}" presName="compNode" presStyleCnt="0"/>
      <dgm:spPr/>
    </dgm:pt>
    <dgm:pt modelId="{5D567928-12A1-4C72-BED2-9EA03C9B9A29}" type="pres">
      <dgm:prSet presAssocID="{E79DBEAB-7F19-4855-9AA6-0DBFD3E3B8D4}" presName="bgRect" presStyleLbl="bgShp" presStyleIdx="3" presStyleCnt="5"/>
      <dgm:spPr/>
    </dgm:pt>
    <dgm:pt modelId="{A5B02E1F-9F18-48B5-8135-8E538DA5A986}" type="pres">
      <dgm:prSet presAssocID="{E79DBEAB-7F19-4855-9AA6-0DBFD3E3B8D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42B3985-B684-4A52-8E00-B343FB5FC39C}" type="pres">
      <dgm:prSet presAssocID="{E79DBEAB-7F19-4855-9AA6-0DBFD3E3B8D4}" presName="spaceRect" presStyleCnt="0"/>
      <dgm:spPr/>
    </dgm:pt>
    <dgm:pt modelId="{7F96F0FB-E304-48E2-8CA4-33DF400BCF8A}" type="pres">
      <dgm:prSet presAssocID="{E79DBEAB-7F19-4855-9AA6-0DBFD3E3B8D4}" presName="parTx" presStyleLbl="revTx" presStyleIdx="3" presStyleCnt="5">
        <dgm:presLayoutVars>
          <dgm:chMax val="0"/>
          <dgm:chPref val="0"/>
        </dgm:presLayoutVars>
      </dgm:prSet>
      <dgm:spPr/>
    </dgm:pt>
    <dgm:pt modelId="{E7552FF5-6CC5-4E83-859F-6E484910C500}" type="pres">
      <dgm:prSet presAssocID="{F79A59E8-DDB4-4A61-9D3C-95D539A18FAE}" presName="sibTrans" presStyleCnt="0"/>
      <dgm:spPr/>
    </dgm:pt>
    <dgm:pt modelId="{E39990FD-1327-4C0A-AA65-C73A9E64A403}" type="pres">
      <dgm:prSet presAssocID="{AD7001F7-AAF7-48B3-AA57-90F6707AE53F}" presName="compNode" presStyleCnt="0"/>
      <dgm:spPr/>
    </dgm:pt>
    <dgm:pt modelId="{A3A6BE7E-B77B-4030-AD5A-2D7A35DB220D}" type="pres">
      <dgm:prSet presAssocID="{AD7001F7-AAF7-48B3-AA57-90F6707AE53F}" presName="bgRect" presStyleLbl="bgShp" presStyleIdx="4" presStyleCnt="5"/>
      <dgm:spPr/>
    </dgm:pt>
    <dgm:pt modelId="{85B613FB-4B3B-4571-906F-139854E02AA3}" type="pres">
      <dgm:prSet presAssocID="{AD7001F7-AAF7-48B3-AA57-90F6707AE5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793272C-8A52-4B45-A5F5-14EB0B9192B7}" type="pres">
      <dgm:prSet presAssocID="{AD7001F7-AAF7-48B3-AA57-90F6707AE53F}" presName="spaceRect" presStyleCnt="0"/>
      <dgm:spPr/>
    </dgm:pt>
    <dgm:pt modelId="{801DB9CB-364B-4974-A227-30D57C1569F9}" type="pres">
      <dgm:prSet presAssocID="{AD7001F7-AAF7-48B3-AA57-90F6707AE53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52AA11-8F99-46FE-8F28-C0A14233EE3A}" type="presOf" srcId="{917542E5-F799-4048-9837-3126F759EBB0}" destId="{2936795C-81EA-4F99-B482-85F999122472}" srcOrd="0" destOrd="0" presId="urn:microsoft.com/office/officeart/2018/2/layout/IconVerticalSolidList"/>
    <dgm:cxn modelId="{C7FAC027-77B0-4247-A3CD-664CBDFC4BE4}" srcId="{E84790D1-F793-41EF-B01D-2D05BCF43D98}" destId="{E79DBEAB-7F19-4855-9AA6-0DBFD3E3B8D4}" srcOrd="3" destOrd="0" parTransId="{57960CA4-F4AC-41B4-9BFA-9A0D7F031474}" sibTransId="{F79A59E8-DDB4-4A61-9D3C-95D539A18FAE}"/>
    <dgm:cxn modelId="{2095273A-29D9-4646-B1E0-57235B9B9EC2}" srcId="{E84790D1-F793-41EF-B01D-2D05BCF43D98}" destId="{F93F3F5A-3C30-40A0-A8B2-9C5B0BB4F4BA}" srcOrd="1" destOrd="0" parTransId="{DD0A2CB6-D8D7-442F-A2DA-A7C06E837449}" sibTransId="{0D77FD15-5FC4-4B16-BA3B-F0152778DDA9}"/>
    <dgm:cxn modelId="{F92D155B-DDC8-4979-BE5A-8195A4CF9B63}" type="presOf" srcId="{F93F3F5A-3C30-40A0-A8B2-9C5B0BB4F4BA}" destId="{DEE995B9-5676-424C-B57A-5A1C1EDEEB26}" srcOrd="0" destOrd="0" presId="urn:microsoft.com/office/officeart/2018/2/layout/IconVerticalSolidList"/>
    <dgm:cxn modelId="{4721B173-1A66-4894-A2A8-B7A35EBF6ECA}" srcId="{E84790D1-F793-41EF-B01D-2D05BCF43D98}" destId="{917542E5-F799-4048-9837-3126F759EBB0}" srcOrd="2" destOrd="0" parTransId="{70207C2C-A1D9-41AC-8BDD-CBA42C18721B}" sibTransId="{2D7D0F08-2DA9-4992-A8A5-0763F0287F81}"/>
    <dgm:cxn modelId="{3DC1F07C-0A37-4919-9C24-030791965BC4}" type="presOf" srcId="{E79DBEAB-7F19-4855-9AA6-0DBFD3E3B8D4}" destId="{7F96F0FB-E304-48E2-8CA4-33DF400BCF8A}" srcOrd="0" destOrd="0" presId="urn:microsoft.com/office/officeart/2018/2/layout/IconVerticalSolidList"/>
    <dgm:cxn modelId="{88BBD084-DCDE-4BE9-9356-71BF2E37B8F1}" srcId="{E84790D1-F793-41EF-B01D-2D05BCF43D98}" destId="{AD7001F7-AAF7-48B3-AA57-90F6707AE53F}" srcOrd="4" destOrd="0" parTransId="{BFCE2082-AD17-4198-BF81-0FDB9B85F389}" sibTransId="{CE4958AF-F19E-4F2B-8030-77E27D4E5AA9}"/>
    <dgm:cxn modelId="{9FA2B0B5-E7DC-43E4-B6CF-5FCB1FC75C38}" type="presOf" srcId="{E84790D1-F793-41EF-B01D-2D05BCF43D98}" destId="{5EBEE408-02FA-4142-A0C3-1591AC56F99C}" srcOrd="0" destOrd="0" presId="urn:microsoft.com/office/officeart/2018/2/layout/IconVerticalSolidList"/>
    <dgm:cxn modelId="{6BB9D2B8-CB67-4E3B-8475-0376448825BE}" type="presOf" srcId="{AD7001F7-AAF7-48B3-AA57-90F6707AE53F}" destId="{801DB9CB-364B-4974-A227-30D57C1569F9}" srcOrd="0" destOrd="0" presId="urn:microsoft.com/office/officeart/2018/2/layout/IconVerticalSolidList"/>
    <dgm:cxn modelId="{9AACC0DC-5C35-4DD9-BAAA-2A0CBA831688}" type="presOf" srcId="{B32F8C42-4E67-4CA5-9B92-F5B46601D064}" destId="{29648F10-3B8A-4B14-A304-E506385CB662}" srcOrd="0" destOrd="0" presId="urn:microsoft.com/office/officeart/2018/2/layout/IconVerticalSolidList"/>
    <dgm:cxn modelId="{D166E6DC-01B9-4D77-BD7C-65B16F02E001}" srcId="{E84790D1-F793-41EF-B01D-2D05BCF43D98}" destId="{B32F8C42-4E67-4CA5-9B92-F5B46601D064}" srcOrd="0" destOrd="0" parTransId="{4D328778-0CAA-4F4A-9A99-40C813A26A48}" sibTransId="{AC99B556-D180-4736-B899-AA277C659939}"/>
    <dgm:cxn modelId="{CFF6BFFA-9805-4ED1-A6BB-191EE3991F65}" type="presParOf" srcId="{5EBEE408-02FA-4142-A0C3-1591AC56F99C}" destId="{3BDAB41E-085B-4567-919F-3B421D2B53D1}" srcOrd="0" destOrd="0" presId="urn:microsoft.com/office/officeart/2018/2/layout/IconVerticalSolidList"/>
    <dgm:cxn modelId="{3DAC69CC-EE50-431C-BE04-DB659D0D82A9}" type="presParOf" srcId="{3BDAB41E-085B-4567-919F-3B421D2B53D1}" destId="{097958A9-6A0E-4398-8AC9-7CFE681229B8}" srcOrd="0" destOrd="0" presId="urn:microsoft.com/office/officeart/2018/2/layout/IconVerticalSolidList"/>
    <dgm:cxn modelId="{4986099C-43DF-462A-8581-54F22FF3A274}" type="presParOf" srcId="{3BDAB41E-085B-4567-919F-3B421D2B53D1}" destId="{6618A8E9-6E14-4B03-86CA-06C0095F3DD2}" srcOrd="1" destOrd="0" presId="urn:microsoft.com/office/officeart/2018/2/layout/IconVerticalSolidList"/>
    <dgm:cxn modelId="{BE6556DE-FB72-4937-B62C-4FAE14A0218A}" type="presParOf" srcId="{3BDAB41E-085B-4567-919F-3B421D2B53D1}" destId="{4C36CD94-3705-41D9-B12A-ADD4C944A3C2}" srcOrd="2" destOrd="0" presId="urn:microsoft.com/office/officeart/2018/2/layout/IconVerticalSolidList"/>
    <dgm:cxn modelId="{794733EB-6C9F-4268-A585-57DA60D94413}" type="presParOf" srcId="{3BDAB41E-085B-4567-919F-3B421D2B53D1}" destId="{29648F10-3B8A-4B14-A304-E506385CB662}" srcOrd="3" destOrd="0" presId="urn:microsoft.com/office/officeart/2018/2/layout/IconVerticalSolidList"/>
    <dgm:cxn modelId="{0AED8584-5CED-4EA6-BF35-EB716A6FB8A4}" type="presParOf" srcId="{5EBEE408-02FA-4142-A0C3-1591AC56F99C}" destId="{9EEE7826-8336-473E-A336-B55E5F962080}" srcOrd="1" destOrd="0" presId="urn:microsoft.com/office/officeart/2018/2/layout/IconVerticalSolidList"/>
    <dgm:cxn modelId="{89902701-C52A-4304-8ED2-471A8202C76C}" type="presParOf" srcId="{5EBEE408-02FA-4142-A0C3-1591AC56F99C}" destId="{D0DA59CD-3F28-474C-83E1-6B97B168E6CA}" srcOrd="2" destOrd="0" presId="urn:microsoft.com/office/officeart/2018/2/layout/IconVerticalSolidList"/>
    <dgm:cxn modelId="{9096D4DB-7711-4E5A-B516-CF074B1FDC07}" type="presParOf" srcId="{D0DA59CD-3F28-474C-83E1-6B97B168E6CA}" destId="{C0A4D13E-08B0-4191-A702-405D90C17A34}" srcOrd="0" destOrd="0" presId="urn:microsoft.com/office/officeart/2018/2/layout/IconVerticalSolidList"/>
    <dgm:cxn modelId="{C07EC57B-D3D5-4096-B643-3CB10C93F56C}" type="presParOf" srcId="{D0DA59CD-3F28-474C-83E1-6B97B168E6CA}" destId="{1B6B26AC-3C67-4D9F-AF2C-B88DEC001322}" srcOrd="1" destOrd="0" presId="urn:microsoft.com/office/officeart/2018/2/layout/IconVerticalSolidList"/>
    <dgm:cxn modelId="{B2A9930D-8B89-40B3-84AF-89C39AFF056B}" type="presParOf" srcId="{D0DA59CD-3F28-474C-83E1-6B97B168E6CA}" destId="{5D128D77-FF1D-4E53-9E05-37B425CCD238}" srcOrd="2" destOrd="0" presId="urn:microsoft.com/office/officeart/2018/2/layout/IconVerticalSolidList"/>
    <dgm:cxn modelId="{09C1688C-EB97-467E-A33A-6E1F04D81079}" type="presParOf" srcId="{D0DA59CD-3F28-474C-83E1-6B97B168E6CA}" destId="{DEE995B9-5676-424C-B57A-5A1C1EDEEB26}" srcOrd="3" destOrd="0" presId="urn:microsoft.com/office/officeart/2018/2/layout/IconVerticalSolidList"/>
    <dgm:cxn modelId="{984389FF-255E-43E1-AF50-2BA52565A4ED}" type="presParOf" srcId="{5EBEE408-02FA-4142-A0C3-1591AC56F99C}" destId="{2DCCF7E5-889F-47E0-B099-220F1AAC13F7}" srcOrd="3" destOrd="0" presId="urn:microsoft.com/office/officeart/2018/2/layout/IconVerticalSolidList"/>
    <dgm:cxn modelId="{E81F64D1-9859-4AAD-8A77-D9826D23A458}" type="presParOf" srcId="{5EBEE408-02FA-4142-A0C3-1591AC56F99C}" destId="{479122DF-2586-408A-92C3-CD4730B45864}" srcOrd="4" destOrd="0" presId="urn:microsoft.com/office/officeart/2018/2/layout/IconVerticalSolidList"/>
    <dgm:cxn modelId="{348DC4A7-9ABC-4A41-9A47-8E0CA20FF16D}" type="presParOf" srcId="{479122DF-2586-408A-92C3-CD4730B45864}" destId="{63E045B7-1FE9-4B68-BCF5-D150EB22ABD1}" srcOrd="0" destOrd="0" presId="urn:microsoft.com/office/officeart/2018/2/layout/IconVerticalSolidList"/>
    <dgm:cxn modelId="{9CEFF4CA-36A6-4761-802D-18B9CDF183B4}" type="presParOf" srcId="{479122DF-2586-408A-92C3-CD4730B45864}" destId="{A98A3C08-0CE8-4A5B-84A6-3115AF4A6DAE}" srcOrd="1" destOrd="0" presId="urn:microsoft.com/office/officeart/2018/2/layout/IconVerticalSolidList"/>
    <dgm:cxn modelId="{35CDE51B-367C-4122-8667-207CE0682462}" type="presParOf" srcId="{479122DF-2586-408A-92C3-CD4730B45864}" destId="{E2AC11C4-7048-4F58-9BE7-5B5DFB8B04F9}" srcOrd="2" destOrd="0" presId="urn:microsoft.com/office/officeart/2018/2/layout/IconVerticalSolidList"/>
    <dgm:cxn modelId="{0F3FF51F-E68C-482D-B07F-BEACE17A090D}" type="presParOf" srcId="{479122DF-2586-408A-92C3-CD4730B45864}" destId="{2936795C-81EA-4F99-B482-85F999122472}" srcOrd="3" destOrd="0" presId="urn:microsoft.com/office/officeart/2018/2/layout/IconVerticalSolidList"/>
    <dgm:cxn modelId="{87B04154-6D9B-41F9-B70B-57A25FC32AAA}" type="presParOf" srcId="{5EBEE408-02FA-4142-A0C3-1591AC56F99C}" destId="{CB680F05-01BD-40FF-B1BF-A628BDC1597B}" srcOrd="5" destOrd="0" presId="urn:microsoft.com/office/officeart/2018/2/layout/IconVerticalSolidList"/>
    <dgm:cxn modelId="{43861B12-41D8-4B8A-A5F3-28CC276D6A8E}" type="presParOf" srcId="{5EBEE408-02FA-4142-A0C3-1591AC56F99C}" destId="{CF338AC0-1B3F-47B1-AC59-C4A0326E6392}" srcOrd="6" destOrd="0" presId="urn:microsoft.com/office/officeart/2018/2/layout/IconVerticalSolidList"/>
    <dgm:cxn modelId="{430D6FD6-989E-4D34-B49C-8B326B611B69}" type="presParOf" srcId="{CF338AC0-1B3F-47B1-AC59-C4A0326E6392}" destId="{5D567928-12A1-4C72-BED2-9EA03C9B9A29}" srcOrd="0" destOrd="0" presId="urn:microsoft.com/office/officeart/2018/2/layout/IconVerticalSolidList"/>
    <dgm:cxn modelId="{CDDBA470-88AB-4730-A486-0552FBA578A2}" type="presParOf" srcId="{CF338AC0-1B3F-47B1-AC59-C4A0326E6392}" destId="{A5B02E1F-9F18-48B5-8135-8E538DA5A986}" srcOrd="1" destOrd="0" presId="urn:microsoft.com/office/officeart/2018/2/layout/IconVerticalSolidList"/>
    <dgm:cxn modelId="{175D04D8-69FA-4D83-BBA2-D50A3DFB6852}" type="presParOf" srcId="{CF338AC0-1B3F-47B1-AC59-C4A0326E6392}" destId="{742B3985-B684-4A52-8E00-B343FB5FC39C}" srcOrd="2" destOrd="0" presId="urn:microsoft.com/office/officeart/2018/2/layout/IconVerticalSolidList"/>
    <dgm:cxn modelId="{82021113-3EB7-457A-8E8A-540D6840225F}" type="presParOf" srcId="{CF338AC0-1B3F-47B1-AC59-C4A0326E6392}" destId="{7F96F0FB-E304-48E2-8CA4-33DF400BCF8A}" srcOrd="3" destOrd="0" presId="urn:microsoft.com/office/officeart/2018/2/layout/IconVerticalSolidList"/>
    <dgm:cxn modelId="{B9D821C3-FA41-42CD-83BD-3A26A7B3C3D8}" type="presParOf" srcId="{5EBEE408-02FA-4142-A0C3-1591AC56F99C}" destId="{E7552FF5-6CC5-4E83-859F-6E484910C500}" srcOrd="7" destOrd="0" presId="urn:microsoft.com/office/officeart/2018/2/layout/IconVerticalSolidList"/>
    <dgm:cxn modelId="{EDEBDAF4-CCEF-4EF4-A748-A98475700EE6}" type="presParOf" srcId="{5EBEE408-02FA-4142-A0C3-1591AC56F99C}" destId="{E39990FD-1327-4C0A-AA65-C73A9E64A403}" srcOrd="8" destOrd="0" presId="urn:microsoft.com/office/officeart/2018/2/layout/IconVerticalSolidList"/>
    <dgm:cxn modelId="{C439A7A9-2AD6-4846-A8FD-4D321B805879}" type="presParOf" srcId="{E39990FD-1327-4C0A-AA65-C73A9E64A403}" destId="{A3A6BE7E-B77B-4030-AD5A-2D7A35DB220D}" srcOrd="0" destOrd="0" presId="urn:microsoft.com/office/officeart/2018/2/layout/IconVerticalSolidList"/>
    <dgm:cxn modelId="{A59C6764-E65F-45A9-B2A6-1E1535C05595}" type="presParOf" srcId="{E39990FD-1327-4C0A-AA65-C73A9E64A403}" destId="{85B613FB-4B3B-4571-906F-139854E02AA3}" srcOrd="1" destOrd="0" presId="urn:microsoft.com/office/officeart/2018/2/layout/IconVerticalSolidList"/>
    <dgm:cxn modelId="{81510F18-0415-4223-B1F8-4740726399BF}" type="presParOf" srcId="{E39990FD-1327-4C0A-AA65-C73A9E64A403}" destId="{6793272C-8A52-4B45-A5F5-14EB0B9192B7}" srcOrd="2" destOrd="0" presId="urn:microsoft.com/office/officeart/2018/2/layout/IconVerticalSolidList"/>
    <dgm:cxn modelId="{9858FA1A-29C7-4006-9CF3-D14B92E8AC10}" type="presParOf" srcId="{E39990FD-1327-4C0A-AA65-C73A9E64A403}" destId="{801DB9CB-364B-4974-A227-30D57C1569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74800-CBBE-47A8-A1F6-12A417556D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BCC9C3-98EA-455D-9ACE-CF78AD905B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From the extensive MIMIC-III datasets, we've strategically chosen subsets, aligning with our project's focus on model complexity and performance.</a:t>
          </a:r>
        </a:p>
      </dgm:t>
    </dgm:pt>
    <dgm:pt modelId="{40843C76-195C-4EE6-A7DB-4D3D818D91D8}" type="parTrans" cxnId="{14FC065C-0C55-4BAE-8D84-440394D5AD30}">
      <dgm:prSet/>
      <dgm:spPr/>
      <dgm:t>
        <a:bodyPr/>
        <a:lstStyle/>
        <a:p>
          <a:endParaRPr lang="en-US"/>
        </a:p>
      </dgm:t>
    </dgm:pt>
    <dgm:pt modelId="{224FBD57-A836-4E15-94AB-FC420754C60F}" type="sibTrans" cxnId="{14FC065C-0C55-4BAE-8D84-440394D5AD30}">
      <dgm:prSet/>
      <dgm:spPr/>
      <dgm:t>
        <a:bodyPr/>
        <a:lstStyle/>
        <a:p>
          <a:endParaRPr lang="en-US"/>
        </a:p>
      </dgm:t>
    </dgm:pt>
    <dgm:pt modelId="{EFD71ECF-F264-432F-9802-61C76E4CE4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Admissions, </a:t>
          </a:r>
          <a:r>
            <a:rPr lang="en-US" dirty="0" err="1"/>
            <a:t>CPTevents</a:t>
          </a:r>
          <a:r>
            <a:rPr lang="en-US" dirty="0"/>
            <a:t> , Diagnoses-ICD, </a:t>
          </a:r>
          <a:r>
            <a:rPr lang="en-US" dirty="0" err="1"/>
            <a:t>ICU_stays</a:t>
          </a:r>
          <a:r>
            <a:rPr lang="en-US" dirty="0"/>
            <a:t>, Patients and </a:t>
          </a:r>
          <a:r>
            <a:rPr lang="en-US" dirty="0" err="1"/>
            <a:t>Procedure_id</a:t>
          </a:r>
          <a:r>
            <a:rPr lang="en-US" dirty="0"/>
            <a:t> have been selected and included.</a:t>
          </a:r>
        </a:p>
      </dgm:t>
    </dgm:pt>
    <dgm:pt modelId="{A93E0020-FC7B-405E-82FC-72F19FE8C8A6}" type="parTrans" cxnId="{2D56829F-12AA-432B-8E49-F25ABAD54082}">
      <dgm:prSet/>
      <dgm:spPr/>
      <dgm:t>
        <a:bodyPr/>
        <a:lstStyle/>
        <a:p>
          <a:endParaRPr lang="en-US"/>
        </a:p>
      </dgm:t>
    </dgm:pt>
    <dgm:pt modelId="{942B70EF-1D4E-4009-ADA3-A2F7F29EFAD5}" type="sibTrans" cxnId="{2D56829F-12AA-432B-8E49-F25ABAD54082}">
      <dgm:prSet/>
      <dgm:spPr/>
      <dgm:t>
        <a:bodyPr/>
        <a:lstStyle/>
        <a:p>
          <a:endParaRPr lang="en-US"/>
        </a:p>
      </dgm:t>
    </dgm:pt>
    <dgm:pt modelId="{E5DBAC07-E90B-43B9-890B-20830E6B5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Length of stay will be our target variable which defines how long a patient stays after their discharge from ICU.</a:t>
          </a:r>
        </a:p>
      </dgm:t>
    </dgm:pt>
    <dgm:pt modelId="{84C39E73-8928-4439-B1C0-20C1C17BBCED}" type="parTrans" cxnId="{38AA6297-16AE-4686-B1C3-A8D32F54A712}">
      <dgm:prSet/>
      <dgm:spPr/>
      <dgm:t>
        <a:bodyPr/>
        <a:lstStyle/>
        <a:p>
          <a:endParaRPr lang="en-US"/>
        </a:p>
      </dgm:t>
    </dgm:pt>
    <dgm:pt modelId="{2A8241E3-2566-464E-B7CE-F857D84A1E0E}" type="sibTrans" cxnId="{38AA6297-16AE-4686-B1C3-A8D32F54A712}">
      <dgm:prSet/>
      <dgm:spPr/>
      <dgm:t>
        <a:bodyPr/>
        <a:lstStyle/>
        <a:p>
          <a:endParaRPr lang="en-US"/>
        </a:p>
      </dgm:t>
    </dgm:pt>
    <dgm:pt modelId="{A4F4D65D-D708-4FF7-8099-3547311A2EDE}" type="pres">
      <dgm:prSet presAssocID="{7A274800-CBBE-47A8-A1F6-12A417556DF9}" presName="root" presStyleCnt="0">
        <dgm:presLayoutVars>
          <dgm:dir/>
          <dgm:resizeHandles val="exact"/>
        </dgm:presLayoutVars>
      </dgm:prSet>
      <dgm:spPr/>
    </dgm:pt>
    <dgm:pt modelId="{77F8603A-25CB-40AB-9218-BF362076761E}" type="pres">
      <dgm:prSet presAssocID="{E3BCC9C3-98EA-455D-9ACE-CF78AD905BA0}" presName="compNode" presStyleCnt="0"/>
      <dgm:spPr/>
    </dgm:pt>
    <dgm:pt modelId="{0AF187A3-93EC-4A1B-A55A-C80397CBF9B6}" type="pres">
      <dgm:prSet presAssocID="{E3BCC9C3-98EA-455D-9ACE-CF78AD905BA0}" presName="bgRect" presStyleLbl="bgShp" presStyleIdx="0" presStyleCnt="3"/>
      <dgm:spPr/>
    </dgm:pt>
    <dgm:pt modelId="{D4A0B5FE-180E-40E5-B50B-D27F8C73BF85}" type="pres">
      <dgm:prSet presAssocID="{E3BCC9C3-98EA-455D-9ACE-CF78AD905B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34367A-BDAE-4E8E-A885-28264A1874C8}" type="pres">
      <dgm:prSet presAssocID="{E3BCC9C3-98EA-455D-9ACE-CF78AD905BA0}" presName="spaceRect" presStyleCnt="0"/>
      <dgm:spPr/>
    </dgm:pt>
    <dgm:pt modelId="{787F6149-DF3E-4914-8618-C301F693F06E}" type="pres">
      <dgm:prSet presAssocID="{E3BCC9C3-98EA-455D-9ACE-CF78AD905BA0}" presName="parTx" presStyleLbl="revTx" presStyleIdx="0" presStyleCnt="3">
        <dgm:presLayoutVars>
          <dgm:chMax val="0"/>
          <dgm:chPref val="0"/>
        </dgm:presLayoutVars>
      </dgm:prSet>
      <dgm:spPr/>
    </dgm:pt>
    <dgm:pt modelId="{5B0049A9-A0EE-4C37-8DCC-8220205C4414}" type="pres">
      <dgm:prSet presAssocID="{224FBD57-A836-4E15-94AB-FC420754C60F}" presName="sibTrans" presStyleCnt="0"/>
      <dgm:spPr/>
    </dgm:pt>
    <dgm:pt modelId="{1E6BB3D0-270C-4FB7-8B40-88BEC5224F1A}" type="pres">
      <dgm:prSet presAssocID="{EFD71ECF-F264-432F-9802-61C76E4CE441}" presName="compNode" presStyleCnt="0"/>
      <dgm:spPr/>
    </dgm:pt>
    <dgm:pt modelId="{BC733411-AA3F-4FBF-A2D8-1088E1C09C30}" type="pres">
      <dgm:prSet presAssocID="{EFD71ECF-F264-432F-9802-61C76E4CE441}" presName="bgRect" presStyleLbl="bgShp" presStyleIdx="1" presStyleCnt="3"/>
      <dgm:spPr/>
    </dgm:pt>
    <dgm:pt modelId="{20179890-D887-4E8B-870E-725B1A44A96F}" type="pres">
      <dgm:prSet presAssocID="{EFD71ECF-F264-432F-9802-61C76E4CE4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C76E76C0-ACF4-4F10-91D6-3519D01BB413}" type="pres">
      <dgm:prSet presAssocID="{EFD71ECF-F264-432F-9802-61C76E4CE441}" presName="spaceRect" presStyleCnt="0"/>
      <dgm:spPr/>
    </dgm:pt>
    <dgm:pt modelId="{D27D547B-4E75-4B43-BCCF-AA152FD523EF}" type="pres">
      <dgm:prSet presAssocID="{EFD71ECF-F264-432F-9802-61C76E4CE441}" presName="parTx" presStyleLbl="revTx" presStyleIdx="1" presStyleCnt="3">
        <dgm:presLayoutVars>
          <dgm:chMax val="0"/>
          <dgm:chPref val="0"/>
        </dgm:presLayoutVars>
      </dgm:prSet>
      <dgm:spPr/>
    </dgm:pt>
    <dgm:pt modelId="{540B347A-46EF-4029-AB5D-4D16A8273FDD}" type="pres">
      <dgm:prSet presAssocID="{942B70EF-1D4E-4009-ADA3-A2F7F29EFAD5}" presName="sibTrans" presStyleCnt="0"/>
      <dgm:spPr/>
    </dgm:pt>
    <dgm:pt modelId="{51869B28-6EEE-4431-92B8-3FB7C2BAF002}" type="pres">
      <dgm:prSet presAssocID="{E5DBAC07-E90B-43B9-890B-20830E6B5A7E}" presName="compNode" presStyleCnt="0"/>
      <dgm:spPr/>
    </dgm:pt>
    <dgm:pt modelId="{477E9888-AFF3-47DF-BB09-0DB4B0630DAC}" type="pres">
      <dgm:prSet presAssocID="{E5DBAC07-E90B-43B9-890B-20830E6B5A7E}" presName="bgRect" presStyleLbl="bgShp" presStyleIdx="2" presStyleCnt="3"/>
      <dgm:spPr/>
    </dgm:pt>
    <dgm:pt modelId="{2936A86F-7D36-4AC0-B409-66F4EC477F5A}" type="pres">
      <dgm:prSet presAssocID="{E5DBAC07-E90B-43B9-890B-20830E6B5A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73374D8-44CF-4CB6-A94B-87770A4365F2}" type="pres">
      <dgm:prSet presAssocID="{E5DBAC07-E90B-43B9-890B-20830E6B5A7E}" presName="spaceRect" presStyleCnt="0"/>
      <dgm:spPr/>
    </dgm:pt>
    <dgm:pt modelId="{779C96FC-5B50-4DAF-9399-2A2F959A2B72}" type="pres">
      <dgm:prSet presAssocID="{E5DBAC07-E90B-43B9-890B-20830E6B5A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915F06-7669-4F7D-817F-0CC21A508700}" type="presOf" srcId="{E5DBAC07-E90B-43B9-890B-20830E6B5A7E}" destId="{779C96FC-5B50-4DAF-9399-2A2F959A2B72}" srcOrd="0" destOrd="0" presId="urn:microsoft.com/office/officeart/2018/2/layout/IconVerticalSolidList"/>
    <dgm:cxn modelId="{14FC065C-0C55-4BAE-8D84-440394D5AD30}" srcId="{7A274800-CBBE-47A8-A1F6-12A417556DF9}" destId="{E3BCC9C3-98EA-455D-9ACE-CF78AD905BA0}" srcOrd="0" destOrd="0" parTransId="{40843C76-195C-4EE6-A7DB-4D3D818D91D8}" sibTransId="{224FBD57-A836-4E15-94AB-FC420754C60F}"/>
    <dgm:cxn modelId="{71280C97-336D-4403-B4E0-B06328666A62}" type="presOf" srcId="{E3BCC9C3-98EA-455D-9ACE-CF78AD905BA0}" destId="{787F6149-DF3E-4914-8618-C301F693F06E}" srcOrd="0" destOrd="0" presId="urn:microsoft.com/office/officeart/2018/2/layout/IconVerticalSolidList"/>
    <dgm:cxn modelId="{38AA6297-16AE-4686-B1C3-A8D32F54A712}" srcId="{7A274800-CBBE-47A8-A1F6-12A417556DF9}" destId="{E5DBAC07-E90B-43B9-890B-20830E6B5A7E}" srcOrd="2" destOrd="0" parTransId="{84C39E73-8928-4439-B1C0-20C1C17BBCED}" sibTransId="{2A8241E3-2566-464E-B7CE-F857D84A1E0E}"/>
    <dgm:cxn modelId="{2D56829F-12AA-432B-8E49-F25ABAD54082}" srcId="{7A274800-CBBE-47A8-A1F6-12A417556DF9}" destId="{EFD71ECF-F264-432F-9802-61C76E4CE441}" srcOrd="1" destOrd="0" parTransId="{A93E0020-FC7B-405E-82FC-72F19FE8C8A6}" sibTransId="{942B70EF-1D4E-4009-ADA3-A2F7F29EFAD5}"/>
    <dgm:cxn modelId="{F4A683C4-A98B-400C-B0C3-35E08CEDBD73}" type="presOf" srcId="{7A274800-CBBE-47A8-A1F6-12A417556DF9}" destId="{A4F4D65D-D708-4FF7-8099-3547311A2EDE}" srcOrd="0" destOrd="0" presId="urn:microsoft.com/office/officeart/2018/2/layout/IconVerticalSolidList"/>
    <dgm:cxn modelId="{ED1616FD-73B7-42F3-ADE2-C52F27F01793}" type="presOf" srcId="{EFD71ECF-F264-432F-9802-61C76E4CE441}" destId="{D27D547B-4E75-4B43-BCCF-AA152FD523EF}" srcOrd="0" destOrd="0" presId="urn:microsoft.com/office/officeart/2018/2/layout/IconVerticalSolidList"/>
    <dgm:cxn modelId="{AB58A398-49C4-456C-8CB9-9A00069FFCDD}" type="presParOf" srcId="{A4F4D65D-D708-4FF7-8099-3547311A2EDE}" destId="{77F8603A-25CB-40AB-9218-BF362076761E}" srcOrd="0" destOrd="0" presId="urn:microsoft.com/office/officeart/2018/2/layout/IconVerticalSolidList"/>
    <dgm:cxn modelId="{51E9391B-D621-4E0E-A5CE-90B84C5DE358}" type="presParOf" srcId="{77F8603A-25CB-40AB-9218-BF362076761E}" destId="{0AF187A3-93EC-4A1B-A55A-C80397CBF9B6}" srcOrd="0" destOrd="0" presId="urn:microsoft.com/office/officeart/2018/2/layout/IconVerticalSolidList"/>
    <dgm:cxn modelId="{0ED81E81-50A2-4E29-80AB-12B108AAC958}" type="presParOf" srcId="{77F8603A-25CB-40AB-9218-BF362076761E}" destId="{D4A0B5FE-180E-40E5-B50B-D27F8C73BF85}" srcOrd="1" destOrd="0" presId="urn:microsoft.com/office/officeart/2018/2/layout/IconVerticalSolidList"/>
    <dgm:cxn modelId="{CDEE5865-DAD8-4836-AF19-5792DE95BED5}" type="presParOf" srcId="{77F8603A-25CB-40AB-9218-BF362076761E}" destId="{4D34367A-BDAE-4E8E-A885-28264A1874C8}" srcOrd="2" destOrd="0" presId="urn:microsoft.com/office/officeart/2018/2/layout/IconVerticalSolidList"/>
    <dgm:cxn modelId="{712CCBE5-1E1B-42CB-8FB1-1A756FEE6CEA}" type="presParOf" srcId="{77F8603A-25CB-40AB-9218-BF362076761E}" destId="{787F6149-DF3E-4914-8618-C301F693F06E}" srcOrd="3" destOrd="0" presId="urn:microsoft.com/office/officeart/2018/2/layout/IconVerticalSolidList"/>
    <dgm:cxn modelId="{353EDE41-8D0E-4FFB-B10C-16D60F47732C}" type="presParOf" srcId="{A4F4D65D-D708-4FF7-8099-3547311A2EDE}" destId="{5B0049A9-A0EE-4C37-8DCC-8220205C4414}" srcOrd="1" destOrd="0" presId="urn:microsoft.com/office/officeart/2018/2/layout/IconVerticalSolidList"/>
    <dgm:cxn modelId="{DAA2F6D4-64DA-453F-B9EE-9C033D39040C}" type="presParOf" srcId="{A4F4D65D-D708-4FF7-8099-3547311A2EDE}" destId="{1E6BB3D0-270C-4FB7-8B40-88BEC5224F1A}" srcOrd="2" destOrd="0" presId="urn:microsoft.com/office/officeart/2018/2/layout/IconVerticalSolidList"/>
    <dgm:cxn modelId="{2D376FB4-651C-4A1C-B6DC-8791FCBB27BB}" type="presParOf" srcId="{1E6BB3D0-270C-4FB7-8B40-88BEC5224F1A}" destId="{BC733411-AA3F-4FBF-A2D8-1088E1C09C30}" srcOrd="0" destOrd="0" presId="urn:microsoft.com/office/officeart/2018/2/layout/IconVerticalSolidList"/>
    <dgm:cxn modelId="{C1CB20A4-6473-42DF-BCC3-50315514A6FE}" type="presParOf" srcId="{1E6BB3D0-270C-4FB7-8B40-88BEC5224F1A}" destId="{20179890-D887-4E8B-870E-725B1A44A96F}" srcOrd="1" destOrd="0" presId="urn:microsoft.com/office/officeart/2018/2/layout/IconVerticalSolidList"/>
    <dgm:cxn modelId="{078C44B1-A43E-4700-AC81-63D4C11F1515}" type="presParOf" srcId="{1E6BB3D0-270C-4FB7-8B40-88BEC5224F1A}" destId="{C76E76C0-ACF4-4F10-91D6-3519D01BB413}" srcOrd="2" destOrd="0" presId="urn:microsoft.com/office/officeart/2018/2/layout/IconVerticalSolidList"/>
    <dgm:cxn modelId="{36547BDF-E018-4039-A383-D13FCAB3CA16}" type="presParOf" srcId="{1E6BB3D0-270C-4FB7-8B40-88BEC5224F1A}" destId="{D27D547B-4E75-4B43-BCCF-AA152FD523EF}" srcOrd="3" destOrd="0" presId="urn:microsoft.com/office/officeart/2018/2/layout/IconVerticalSolidList"/>
    <dgm:cxn modelId="{D379E497-F734-4725-99A0-D9D70FCEA8F5}" type="presParOf" srcId="{A4F4D65D-D708-4FF7-8099-3547311A2EDE}" destId="{540B347A-46EF-4029-AB5D-4D16A8273FDD}" srcOrd="3" destOrd="0" presId="urn:microsoft.com/office/officeart/2018/2/layout/IconVerticalSolidList"/>
    <dgm:cxn modelId="{905CD693-51F3-4583-8D21-A1F362A47E5B}" type="presParOf" srcId="{A4F4D65D-D708-4FF7-8099-3547311A2EDE}" destId="{51869B28-6EEE-4431-92B8-3FB7C2BAF002}" srcOrd="4" destOrd="0" presId="urn:microsoft.com/office/officeart/2018/2/layout/IconVerticalSolidList"/>
    <dgm:cxn modelId="{94B5E64B-688E-4726-A541-B7325874A3C7}" type="presParOf" srcId="{51869B28-6EEE-4431-92B8-3FB7C2BAF002}" destId="{477E9888-AFF3-47DF-BB09-0DB4B0630DAC}" srcOrd="0" destOrd="0" presId="urn:microsoft.com/office/officeart/2018/2/layout/IconVerticalSolidList"/>
    <dgm:cxn modelId="{0602610C-027B-4AB8-B30E-A4276984A966}" type="presParOf" srcId="{51869B28-6EEE-4431-92B8-3FB7C2BAF002}" destId="{2936A86F-7D36-4AC0-B409-66F4EC477F5A}" srcOrd="1" destOrd="0" presId="urn:microsoft.com/office/officeart/2018/2/layout/IconVerticalSolidList"/>
    <dgm:cxn modelId="{A70D7994-2F48-4100-B438-36DAAA673DE3}" type="presParOf" srcId="{51869B28-6EEE-4431-92B8-3FB7C2BAF002}" destId="{473374D8-44CF-4CB6-A94B-87770A4365F2}" srcOrd="2" destOrd="0" presId="urn:microsoft.com/office/officeart/2018/2/layout/IconVerticalSolidList"/>
    <dgm:cxn modelId="{FB00885B-A84A-4CE5-9D85-2F72100D042C}" type="presParOf" srcId="{51869B28-6EEE-4431-92B8-3FB7C2BAF002}" destId="{779C96FC-5B50-4DAF-9399-2A2F959A2B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EACD6-7D38-4B80-A048-FB735F3DA78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E05AE4-880D-431B-B8B1-83178D48BA69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Bayes Network Classifier</a:t>
          </a:r>
          <a:r>
            <a:rPr lang="en-US" sz="2000" dirty="0"/>
            <a:t>.</a:t>
          </a:r>
        </a:p>
      </dgm:t>
    </dgm:pt>
    <dgm:pt modelId="{C30C2270-620A-454D-8F32-7D7923770F47}" type="parTrans" cxnId="{53D8D956-15FE-4369-95BB-FDECF4355C71}">
      <dgm:prSet/>
      <dgm:spPr/>
      <dgm:t>
        <a:bodyPr/>
        <a:lstStyle/>
        <a:p>
          <a:endParaRPr lang="en-US"/>
        </a:p>
      </dgm:t>
    </dgm:pt>
    <dgm:pt modelId="{4FA3E442-8FD6-4D62-A3C8-7FA128347D57}" type="sibTrans" cxnId="{53D8D956-15FE-4369-95BB-FDECF4355C71}">
      <dgm:prSet/>
      <dgm:spPr/>
      <dgm:t>
        <a:bodyPr/>
        <a:lstStyle/>
        <a:p>
          <a:endParaRPr lang="en-US"/>
        </a:p>
      </dgm:t>
    </dgm:pt>
    <dgm:pt modelId="{233503BA-94E5-408A-B328-CAEAAC7A662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solidFill>
                <a:schemeClr val="tx1"/>
              </a:solidFill>
            </a:rPr>
            <a:t>Decision Tree Classifier</a:t>
          </a:r>
        </a:p>
      </dgm:t>
    </dgm:pt>
    <dgm:pt modelId="{30368A01-9C5A-46C5-B406-3464DA5675B8}" type="parTrans" cxnId="{4653701B-F06E-4960-98B4-4DFAD8F21BBF}">
      <dgm:prSet/>
      <dgm:spPr/>
      <dgm:t>
        <a:bodyPr/>
        <a:lstStyle/>
        <a:p>
          <a:endParaRPr lang="en-US"/>
        </a:p>
      </dgm:t>
    </dgm:pt>
    <dgm:pt modelId="{041452A5-C3B5-4343-88F4-692CB387A3EF}" type="sibTrans" cxnId="{4653701B-F06E-4960-98B4-4DFAD8F21BBF}">
      <dgm:prSet/>
      <dgm:spPr/>
      <dgm:t>
        <a:bodyPr/>
        <a:lstStyle/>
        <a:p>
          <a:endParaRPr lang="en-US"/>
        </a:p>
      </dgm:t>
    </dgm:pt>
    <dgm:pt modelId="{CECAB34E-4CB5-4237-A874-11EC161F145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solidFill>
                <a:schemeClr val="tx1"/>
              </a:solidFill>
            </a:rPr>
            <a:t>Split Ratio and Validation Methods: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dirty="0">
              <a:solidFill>
                <a:schemeClr val="tx1"/>
              </a:solidFill>
            </a:rPr>
            <a:t>60 – 40 Split (60% Training and 40 % Testing)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dirty="0">
              <a:solidFill>
                <a:schemeClr val="tx1"/>
              </a:solidFill>
            </a:rPr>
            <a:t>10-Fold Cross Validation</a:t>
          </a:r>
        </a:p>
      </dgm:t>
    </dgm:pt>
    <dgm:pt modelId="{C16E7C6E-4559-4FB4-8EE6-81A23E5946AE}" type="parTrans" cxnId="{6AF7B326-3ABB-4AC3-B1D7-46E672E4785D}">
      <dgm:prSet/>
      <dgm:spPr/>
      <dgm:t>
        <a:bodyPr/>
        <a:lstStyle/>
        <a:p>
          <a:endParaRPr lang="en-US"/>
        </a:p>
      </dgm:t>
    </dgm:pt>
    <dgm:pt modelId="{332F7388-4F67-4808-8E01-28B928811BFD}" type="sibTrans" cxnId="{6AF7B326-3ABB-4AC3-B1D7-46E672E4785D}">
      <dgm:prSet/>
      <dgm:spPr/>
      <dgm:t>
        <a:bodyPr/>
        <a:lstStyle/>
        <a:p>
          <a:endParaRPr lang="en-US"/>
        </a:p>
      </dgm:t>
    </dgm:pt>
    <dgm:pt modelId="{2A037FF5-4099-C447-973A-4DBA492E98C5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Logistic Regression Classifier</a:t>
          </a:r>
        </a:p>
      </dgm:t>
    </dgm:pt>
    <dgm:pt modelId="{0CB95D4C-C18F-2F44-9B0E-DD3993CDF552}" type="parTrans" cxnId="{3CAB62D0-F807-414F-AB38-4630A3D28BD5}">
      <dgm:prSet/>
      <dgm:spPr/>
      <dgm:t>
        <a:bodyPr/>
        <a:lstStyle/>
        <a:p>
          <a:endParaRPr lang="en-US"/>
        </a:p>
      </dgm:t>
    </dgm:pt>
    <dgm:pt modelId="{0C69A0CD-2645-0B4A-BE94-F50D73C07306}" type="sibTrans" cxnId="{3CAB62D0-F807-414F-AB38-4630A3D28BD5}">
      <dgm:prSet/>
      <dgm:spPr/>
      <dgm:t>
        <a:bodyPr/>
        <a:lstStyle/>
        <a:p>
          <a:endParaRPr lang="en-US"/>
        </a:p>
      </dgm:t>
    </dgm:pt>
    <dgm:pt modelId="{A3C4639F-43CF-4B4C-84F9-3A06D8083ECB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Naïve Bayes Classifier</a:t>
          </a:r>
        </a:p>
      </dgm:t>
    </dgm:pt>
    <dgm:pt modelId="{98784B90-FF37-E743-B6F6-AD8BAAD0B01E}" type="parTrans" cxnId="{C7E6FE9A-55F8-074A-9668-A340B16A74F6}">
      <dgm:prSet/>
      <dgm:spPr/>
      <dgm:t>
        <a:bodyPr/>
        <a:lstStyle/>
        <a:p>
          <a:endParaRPr lang="en-US"/>
        </a:p>
      </dgm:t>
    </dgm:pt>
    <dgm:pt modelId="{90D931D0-A757-674A-B18B-49EB8FC9AD9C}" type="sibTrans" cxnId="{C7E6FE9A-55F8-074A-9668-A340B16A74F6}">
      <dgm:prSet/>
      <dgm:spPr/>
      <dgm:t>
        <a:bodyPr/>
        <a:lstStyle/>
        <a:p>
          <a:endParaRPr lang="en-US"/>
        </a:p>
      </dgm:t>
    </dgm:pt>
    <dgm:pt modelId="{2A89222A-AF62-5640-A321-187DA097BC03}" type="pres">
      <dgm:prSet presAssocID="{14CEACD6-7D38-4B80-A048-FB735F3DA782}" presName="linear" presStyleCnt="0">
        <dgm:presLayoutVars>
          <dgm:animLvl val="lvl"/>
          <dgm:resizeHandles val="exact"/>
        </dgm:presLayoutVars>
      </dgm:prSet>
      <dgm:spPr/>
    </dgm:pt>
    <dgm:pt modelId="{707015EB-C7CD-F046-AF8D-D73FEE49E276}" type="pres">
      <dgm:prSet presAssocID="{A3C4639F-43CF-4B4C-84F9-3A06D8083E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A63BC7-9B9D-9D40-A1ED-85DB85EA2FE5}" type="pres">
      <dgm:prSet presAssocID="{90D931D0-A757-674A-B18B-49EB8FC9AD9C}" presName="spacer" presStyleCnt="0"/>
      <dgm:spPr/>
    </dgm:pt>
    <dgm:pt modelId="{50D0D015-0142-BD4A-9815-02AB0A8C7AAD}" type="pres">
      <dgm:prSet presAssocID="{F9E05AE4-880D-431B-B8B1-83178D48BA6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FFE233F-15D9-A543-B106-6F08796C98EC}" type="pres">
      <dgm:prSet presAssocID="{4FA3E442-8FD6-4D62-A3C8-7FA128347D57}" presName="spacer" presStyleCnt="0"/>
      <dgm:spPr/>
    </dgm:pt>
    <dgm:pt modelId="{230020D4-4EB5-3F47-A19C-A71015E83304}" type="pres">
      <dgm:prSet presAssocID="{2A037FF5-4099-C447-973A-4DBA492E98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7796602-E3C9-B14F-9DAA-1E01C77CBED8}" type="pres">
      <dgm:prSet presAssocID="{0C69A0CD-2645-0B4A-BE94-F50D73C07306}" presName="spacer" presStyleCnt="0"/>
      <dgm:spPr/>
    </dgm:pt>
    <dgm:pt modelId="{1E750239-9D55-A94D-A816-F84DFA186E5C}" type="pres">
      <dgm:prSet presAssocID="{233503BA-94E5-408A-B328-CAEAAC7A662E}" presName="parentText" presStyleLbl="node1" presStyleIdx="3" presStyleCnt="5" custLinFactNeighborY="8">
        <dgm:presLayoutVars>
          <dgm:chMax val="0"/>
          <dgm:bulletEnabled val="1"/>
        </dgm:presLayoutVars>
      </dgm:prSet>
      <dgm:spPr/>
    </dgm:pt>
    <dgm:pt modelId="{AFF6D959-AF28-7243-A150-461927D759FA}" type="pres">
      <dgm:prSet presAssocID="{041452A5-C3B5-4343-88F4-692CB387A3EF}" presName="spacer" presStyleCnt="0"/>
      <dgm:spPr/>
    </dgm:pt>
    <dgm:pt modelId="{83C8EB22-2980-4C4A-8B78-A315113367D3}" type="pres">
      <dgm:prSet presAssocID="{CECAB34E-4CB5-4237-A874-11EC161F145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A289002-468A-6C4F-94F5-14FC924354BA}" type="presOf" srcId="{233503BA-94E5-408A-B328-CAEAAC7A662E}" destId="{1E750239-9D55-A94D-A816-F84DFA186E5C}" srcOrd="0" destOrd="0" presId="urn:microsoft.com/office/officeart/2005/8/layout/vList2"/>
    <dgm:cxn modelId="{720AD704-19BC-9147-B552-8BD2B325FB41}" type="presOf" srcId="{2A037FF5-4099-C447-973A-4DBA492E98C5}" destId="{230020D4-4EB5-3F47-A19C-A71015E83304}" srcOrd="0" destOrd="0" presId="urn:microsoft.com/office/officeart/2005/8/layout/vList2"/>
    <dgm:cxn modelId="{4653701B-F06E-4960-98B4-4DFAD8F21BBF}" srcId="{14CEACD6-7D38-4B80-A048-FB735F3DA782}" destId="{233503BA-94E5-408A-B328-CAEAAC7A662E}" srcOrd="3" destOrd="0" parTransId="{30368A01-9C5A-46C5-B406-3464DA5675B8}" sibTransId="{041452A5-C3B5-4343-88F4-692CB387A3EF}"/>
    <dgm:cxn modelId="{BC6A1021-3618-E643-ACC3-A4006442BBDA}" type="presOf" srcId="{F9E05AE4-880D-431B-B8B1-83178D48BA69}" destId="{50D0D015-0142-BD4A-9815-02AB0A8C7AAD}" srcOrd="0" destOrd="0" presId="urn:microsoft.com/office/officeart/2005/8/layout/vList2"/>
    <dgm:cxn modelId="{6AF7B326-3ABB-4AC3-B1D7-46E672E4785D}" srcId="{14CEACD6-7D38-4B80-A048-FB735F3DA782}" destId="{CECAB34E-4CB5-4237-A874-11EC161F145F}" srcOrd="4" destOrd="0" parTransId="{C16E7C6E-4559-4FB4-8EE6-81A23E5946AE}" sibTransId="{332F7388-4F67-4808-8E01-28B928811BFD}"/>
    <dgm:cxn modelId="{B0189D2A-FC09-D34B-91D2-AB46133E7F57}" type="presOf" srcId="{14CEACD6-7D38-4B80-A048-FB735F3DA782}" destId="{2A89222A-AF62-5640-A321-187DA097BC03}" srcOrd="0" destOrd="0" presId="urn:microsoft.com/office/officeart/2005/8/layout/vList2"/>
    <dgm:cxn modelId="{53D8D956-15FE-4369-95BB-FDECF4355C71}" srcId="{14CEACD6-7D38-4B80-A048-FB735F3DA782}" destId="{F9E05AE4-880D-431B-B8B1-83178D48BA69}" srcOrd="1" destOrd="0" parTransId="{C30C2270-620A-454D-8F32-7D7923770F47}" sibTransId="{4FA3E442-8FD6-4D62-A3C8-7FA128347D57}"/>
    <dgm:cxn modelId="{C7E6FE9A-55F8-074A-9668-A340B16A74F6}" srcId="{14CEACD6-7D38-4B80-A048-FB735F3DA782}" destId="{A3C4639F-43CF-4B4C-84F9-3A06D8083ECB}" srcOrd="0" destOrd="0" parTransId="{98784B90-FF37-E743-B6F6-AD8BAAD0B01E}" sibTransId="{90D931D0-A757-674A-B18B-49EB8FC9AD9C}"/>
    <dgm:cxn modelId="{5B414DAA-509C-C64B-9B85-43A224D2DBE2}" type="presOf" srcId="{A3C4639F-43CF-4B4C-84F9-3A06D8083ECB}" destId="{707015EB-C7CD-F046-AF8D-D73FEE49E276}" srcOrd="0" destOrd="0" presId="urn:microsoft.com/office/officeart/2005/8/layout/vList2"/>
    <dgm:cxn modelId="{1729BCC8-7668-F54B-A082-E3317F648764}" type="presOf" srcId="{CECAB34E-4CB5-4237-A874-11EC161F145F}" destId="{83C8EB22-2980-4C4A-8B78-A315113367D3}" srcOrd="0" destOrd="0" presId="urn:microsoft.com/office/officeart/2005/8/layout/vList2"/>
    <dgm:cxn modelId="{3CAB62D0-F807-414F-AB38-4630A3D28BD5}" srcId="{14CEACD6-7D38-4B80-A048-FB735F3DA782}" destId="{2A037FF5-4099-C447-973A-4DBA492E98C5}" srcOrd="2" destOrd="0" parTransId="{0CB95D4C-C18F-2F44-9B0E-DD3993CDF552}" sibTransId="{0C69A0CD-2645-0B4A-BE94-F50D73C07306}"/>
    <dgm:cxn modelId="{64A5ED2C-BEC9-6848-A83D-8A0B6E0503C5}" type="presParOf" srcId="{2A89222A-AF62-5640-A321-187DA097BC03}" destId="{707015EB-C7CD-F046-AF8D-D73FEE49E276}" srcOrd="0" destOrd="0" presId="urn:microsoft.com/office/officeart/2005/8/layout/vList2"/>
    <dgm:cxn modelId="{AA523FFD-C0C0-304D-806E-3E501CE9AFF8}" type="presParOf" srcId="{2A89222A-AF62-5640-A321-187DA097BC03}" destId="{DEA63BC7-9B9D-9D40-A1ED-85DB85EA2FE5}" srcOrd="1" destOrd="0" presId="urn:microsoft.com/office/officeart/2005/8/layout/vList2"/>
    <dgm:cxn modelId="{922DEA7C-5DAA-094A-93CC-B04C73FD39E7}" type="presParOf" srcId="{2A89222A-AF62-5640-A321-187DA097BC03}" destId="{50D0D015-0142-BD4A-9815-02AB0A8C7AAD}" srcOrd="2" destOrd="0" presId="urn:microsoft.com/office/officeart/2005/8/layout/vList2"/>
    <dgm:cxn modelId="{04CFC652-8217-5145-BF24-F73B11EEA586}" type="presParOf" srcId="{2A89222A-AF62-5640-A321-187DA097BC03}" destId="{EFFE233F-15D9-A543-B106-6F08796C98EC}" srcOrd="3" destOrd="0" presId="urn:microsoft.com/office/officeart/2005/8/layout/vList2"/>
    <dgm:cxn modelId="{10A1C5D1-7EB6-CA46-B6C4-F4262B482CE3}" type="presParOf" srcId="{2A89222A-AF62-5640-A321-187DA097BC03}" destId="{230020D4-4EB5-3F47-A19C-A71015E83304}" srcOrd="4" destOrd="0" presId="urn:microsoft.com/office/officeart/2005/8/layout/vList2"/>
    <dgm:cxn modelId="{498D109D-A3FC-E448-8F3E-43BB3938B513}" type="presParOf" srcId="{2A89222A-AF62-5640-A321-187DA097BC03}" destId="{57796602-E3C9-B14F-9DAA-1E01C77CBED8}" srcOrd="5" destOrd="0" presId="urn:microsoft.com/office/officeart/2005/8/layout/vList2"/>
    <dgm:cxn modelId="{403B37DD-4960-7C4F-8B99-8629DB6B0F4C}" type="presParOf" srcId="{2A89222A-AF62-5640-A321-187DA097BC03}" destId="{1E750239-9D55-A94D-A816-F84DFA186E5C}" srcOrd="6" destOrd="0" presId="urn:microsoft.com/office/officeart/2005/8/layout/vList2"/>
    <dgm:cxn modelId="{1E1C803F-0785-B143-8B76-CB42F57F7684}" type="presParOf" srcId="{2A89222A-AF62-5640-A321-187DA097BC03}" destId="{AFF6D959-AF28-7243-A150-461927D759FA}" srcOrd="7" destOrd="0" presId="urn:microsoft.com/office/officeart/2005/8/layout/vList2"/>
    <dgm:cxn modelId="{D335FDA8-230E-9B49-A877-F547E2231CA5}" type="presParOf" srcId="{2A89222A-AF62-5640-A321-187DA097BC03}" destId="{83C8EB22-2980-4C4A-8B78-A315113367D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0F7B7A-0251-4283-9B54-A086586578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1CB7BF-6347-4A8E-A9F4-C0F9F018780E}">
      <dgm:prSet/>
      <dgm:spPr/>
      <dgm:t>
        <a:bodyPr/>
        <a:lstStyle/>
        <a:p>
          <a:r>
            <a:rPr lang="en-US"/>
            <a:t>K-fold cross-validation involves dividing the dataset into 'k' equally-sized folds or subsets.</a:t>
          </a:r>
        </a:p>
      </dgm:t>
    </dgm:pt>
    <dgm:pt modelId="{7D2C36D3-D588-40D4-9841-FEBBC1054A04}" type="parTrans" cxnId="{AB29D364-04DD-4742-8BEA-7298F2E77E1B}">
      <dgm:prSet/>
      <dgm:spPr/>
      <dgm:t>
        <a:bodyPr/>
        <a:lstStyle/>
        <a:p>
          <a:endParaRPr lang="en-US"/>
        </a:p>
      </dgm:t>
    </dgm:pt>
    <dgm:pt modelId="{38FD87A2-7DC4-4712-881B-196C67A32941}" type="sibTrans" cxnId="{AB29D364-04DD-4742-8BEA-7298F2E77E1B}">
      <dgm:prSet/>
      <dgm:spPr/>
      <dgm:t>
        <a:bodyPr/>
        <a:lstStyle/>
        <a:p>
          <a:endParaRPr lang="en-US"/>
        </a:p>
      </dgm:t>
    </dgm:pt>
    <dgm:pt modelId="{AE3B33D3-BCEC-4E88-9E23-EA23F68BA114}">
      <dgm:prSet/>
      <dgm:spPr/>
      <dgm:t>
        <a:bodyPr/>
        <a:lstStyle/>
        <a:p>
          <a:r>
            <a:rPr lang="en-US"/>
            <a:t>The model is trained 'k' times, each time using a different fold as the validation set and the remaining folds as the training set.</a:t>
          </a:r>
        </a:p>
      </dgm:t>
    </dgm:pt>
    <dgm:pt modelId="{81C977C6-ECB1-42F7-8B91-0F5C629722B6}" type="parTrans" cxnId="{D7816B10-0A0A-48D7-8C53-ABB6A7C4DB7E}">
      <dgm:prSet/>
      <dgm:spPr/>
      <dgm:t>
        <a:bodyPr/>
        <a:lstStyle/>
        <a:p>
          <a:endParaRPr lang="en-US"/>
        </a:p>
      </dgm:t>
    </dgm:pt>
    <dgm:pt modelId="{75B0B7EB-316E-4925-A91F-CD0C829F14DF}" type="sibTrans" cxnId="{D7816B10-0A0A-48D7-8C53-ABB6A7C4DB7E}">
      <dgm:prSet/>
      <dgm:spPr/>
      <dgm:t>
        <a:bodyPr/>
        <a:lstStyle/>
        <a:p>
          <a:endParaRPr lang="en-US"/>
        </a:p>
      </dgm:t>
    </dgm:pt>
    <dgm:pt modelId="{8EA85C01-D35D-4159-8203-F7657A30AD83}">
      <dgm:prSet/>
      <dgm:spPr/>
      <dgm:t>
        <a:bodyPr/>
        <a:lstStyle/>
        <a:p>
          <a:r>
            <a:rPr lang="en-US"/>
            <a:t>The final performance metric is computed by averaging the results from the 'k' training and validation iterations, providing a more robust assessment of the model's generalization performance.</a:t>
          </a:r>
        </a:p>
      </dgm:t>
    </dgm:pt>
    <dgm:pt modelId="{00278062-81AD-4A0B-9E31-42BF65046694}" type="parTrans" cxnId="{7E9D16E3-1F34-4FF9-AE1E-3A4745CCD353}">
      <dgm:prSet/>
      <dgm:spPr/>
      <dgm:t>
        <a:bodyPr/>
        <a:lstStyle/>
        <a:p>
          <a:endParaRPr lang="en-US"/>
        </a:p>
      </dgm:t>
    </dgm:pt>
    <dgm:pt modelId="{253E04DA-56CE-4223-A3F6-7D26E579BBA8}" type="sibTrans" cxnId="{7E9D16E3-1F34-4FF9-AE1E-3A4745CCD353}">
      <dgm:prSet/>
      <dgm:spPr/>
      <dgm:t>
        <a:bodyPr/>
        <a:lstStyle/>
        <a:p>
          <a:endParaRPr lang="en-US"/>
        </a:p>
      </dgm:t>
    </dgm:pt>
    <dgm:pt modelId="{478307B0-5D16-8F42-AEB0-09E4A6A5C7FB}" type="pres">
      <dgm:prSet presAssocID="{5E0F7B7A-0251-4283-9B54-A086586578C1}" presName="linear" presStyleCnt="0">
        <dgm:presLayoutVars>
          <dgm:animLvl val="lvl"/>
          <dgm:resizeHandles val="exact"/>
        </dgm:presLayoutVars>
      </dgm:prSet>
      <dgm:spPr/>
    </dgm:pt>
    <dgm:pt modelId="{BDEE950D-CD1C-2846-BFF0-C37203F9F095}" type="pres">
      <dgm:prSet presAssocID="{0F1CB7BF-6347-4A8E-A9F4-C0F9F01878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F353C5-A6D4-1746-9694-44F1E212309F}" type="pres">
      <dgm:prSet presAssocID="{38FD87A2-7DC4-4712-881B-196C67A32941}" presName="spacer" presStyleCnt="0"/>
      <dgm:spPr/>
    </dgm:pt>
    <dgm:pt modelId="{C0A99316-B532-8947-A3CA-E0168DC733BF}" type="pres">
      <dgm:prSet presAssocID="{AE3B33D3-BCEC-4E88-9E23-EA23F68BA1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F4BEDC-E023-7542-A5BD-F5E0D92E0203}" type="pres">
      <dgm:prSet presAssocID="{75B0B7EB-316E-4925-A91F-CD0C829F14DF}" presName="spacer" presStyleCnt="0"/>
      <dgm:spPr/>
    </dgm:pt>
    <dgm:pt modelId="{FAE3C5B5-66F5-4742-8D5B-477EBFA669D0}" type="pres">
      <dgm:prSet presAssocID="{8EA85C01-D35D-4159-8203-F7657A30AD8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816B10-0A0A-48D7-8C53-ABB6A7C4DB7E}" srcId="{5E0F7B7A-0251-4283-9B54-A086586578C1}" destId="{AE3B33D3-BCEC-4E88-9E23-EA23F68BA114}" srcOrd="1" destOrd="0" parTransId="{81C977C6-ECB1-42F7-8B91-0F5C629722B6}" sibTransId="{75B0B7EB-316E-4925-A91F-CD0C829F14DF}"/>
    <dgm:cxn modelId="{CB98172A-AEC2-BC4A-89A8-719CB129E613}" type="presOf" srcId="{AE3B33D3-BCEC-4E88-9E23-EA23F68BA114}" destId="{C0A99316-B532-8947-A3CA-E0168DC733BF}" srcOrd="0" destOrd="0" presId="urn:microsoft.com/office/officeart/2005/8/layout/vList2"/>
    <dgm:cxn modelId="{60209B53-CA2C-E54B-B76B-AC5CE0000440}" type="presOf" srcId="{8EA85C01-D35D-4159-8203-F7657A30AD83}" destId="{FAE3C5B5-66F5-4742-8D5B-477EBFA669D0}" srcOrd="0" destOrd="0" presId="urn:microsoft.com/office/officeart/2005/8/layout/vList2"/>
    <dgm:cxn modelId="{AB29D364-04DD-4742-8BEA-7298F2E77E1B}" srcId="{5E0F7B7A-0251-4283-9B54-A086586578C1}" destId="{0F1CB7BF-6347-4A8E-A9F4-C0F9F018780E}" srcOrd="0" destOrd="0" parTransId="{7D2C36D3-D588-40D4-9841-FEBBC1054A04}" sibTransId="{38FD87A2-7DC4-4712-881B-196C67A32941}"/>
    <dgm:cxn modelId="{161FA5B5-1FAF-1049-812B-E9223C3C03FB}" type="presOf" srcId="{0F1CB7BF-6347-4A8E-A9F4-C0F9F018780E}" destId="{BDEE950D-CD1C-2846-BFF0-C37203F9F095}" srcOrd="0" destOrd="0" presId="urn:microsoft.com/office/officeart/2005/8/layout/vList2"/>
    <dgm:cxn modelId="{8525C8CE-04D8-8640-8B9F-CD9C32733930}" type="presOf" srcId="{5E0F7B7A-0251-4283-9B54-A086586578C1}" destId="{478307B0-5D16-8F42-AEB0-09E4A6A5C7FB}" srcOrd="0" destOrd="0" presId="urn:microsoft.com/office/officeart/2005/8/layout/vList2"/>
    <dgm:cxn modelId="{7E9D16E3-1F34-4FF9-AE1E-3A4745CCD353}" srcId="{5E0F7B7A-0251-4283-9B54-A086586578C1}" destId="{8EA85C01-D35D-4159-8203-F7657A30AD83}" srcOrd="2" destOrd="0" parTransId="{00278062-81AD-4A0B-9E31-42BF65046694}" sibTransId="{253E04DA-56CE-4223-A3F6-7D26E579BBA8}"/>
    <dgm:cxn modelId="{4B78726D-D744-F548-8A18-C2A3A518F5FE}" type="presParOf" srcId="{478307B0-5D16-8F42-AEB0-09E4A6A5C7FB}" destId="{BDEE950D-CD1C-2846-BFF0-C37203F9F095}" srcOrd="0" destOrd="0" presId="urn:microsoft.com/office/officeart/2005/8/layout/vList2"/>
    <dgm:cxn modelId="{4D1BEE49-19D7-814B-8B04-F56BC7C18B31}" type="presParOf" srcId="{478307B0-5D16-8F42-AEB0-09E4A6A5C7FB}" destId="{DEF353C5-A6D4-1746-9694-44F1E212309F}" srcOrd="1" destOrd="0" presId="urn:microsoft.com/office/officeart/2005/8/layout/vList2"/>
    <dgm:cxn modelId="{346DB71C-1349-0347-B63D-F795C2510FB0}" type="presParOf" srcId="{478307B0-5D16-8F42-AEB0-09E4A6A5C7FB}" destId="{C0A99316-B532-8947-A3CA-E0168DC733BF}" srcOrd="2" destOrd="0" presId="urn:microsoft.com/office/officeart/2005/8/layout/vList2"/>
    <dgm:cxn modelId="{45A6E67C-1EF2-F845-B8B1-36CFB35456B3}" type="presParOf" srcId="{478307B0-5D16-8F42-AEB0-09E4A6A5C7FB}" destId="{81F4BEDC-E023-7542-A5BD-F5E0D92E0203}" srcOrd="3" destOrd="0" presId="urn:microsoft.com/office/officeart/2005/8/layout/vList2"/>
    <dgm:cxn modelId="{8237D503-0F29-EE48-B619-75D6D17EC078}" type="presParOf" srcId="{478307B0-5D16-8F42-AEB0-09E4A6A5C7FB}" destId="{FAE3C5B5-66F5-4742-8D5B-477EBFA669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023AB-8067-4706-A70C-FCFB33E0C515}">
      <dsp:nvSpPr>
        <dsp:cNvPr id="0" name=""/>
        <dsp:cNvSpPr/>
      </dsp:nvSpPr>
      <dsp:spPr>
        <a:xfrm>
          <a:off x="0" y="1722"/>
          <a:ext cx="10506991" cy="8731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568D9-DEB0-420F-BC55-0AE15CFE14A5}">
      <dsp:nvSpPr>
        <dsp:cNvPr id="0" name=""/>
        <dsp:cNvSpPr/>
      </dsp:nvSpPr>
      <dsp:spPr>
        <a:xfrm>
          <a:off x="264121" y="198176"/>
          <a:ext cx="480220" cy="480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AD178-AEB0-48CC-88E4-0D37E99614C5}">
      <dsp:nvSpPr>
        <dsp:cNvPr id="0" name=""/>
        <dsp:cNvSpPr/>
      </dsp:nvSpPr>
      <dsp:spPr>
        <a:xfrm>
          <a:off x="1008462" y="1722"/>
          <a:ext cx="9498528" cy="87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6" tIns="92406" rIns="92406" bIns="924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project discusses about the use of MIMIC III data to identify patients that require extra medical attention depending on the length of stay post ICU.</a:t>
          </a:r>
        </a:p>
      </dsp:txBody>
      <dsp:txXfrm>
        <a:off x="1008462" y="1722"/>
        <a:ext cx="9498528" cy="873128"/>
      </dsp:txXfrm>
    </dsp:sp>
    <dsp:sp modelId="{1374F6C2-4C7E-4253-A2A3-70A4C9B288D2}">
      <dsp:nvSpPr>
        <dsp:cNvPr id="0" name=""/>
        <dsp:cNvSpPr/>
      </dsp:nvSpPr>
      <dsp:spPr>
        <a:xfrm>
          <a:off x="0" y="1093132"/>
          <a:ext cx="10506991" cy="8731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9E502-5C8F-4110-88AF-CB66B3CF74A4}">
      <dsp:nvSpPr>
        <dsp:cNvPr id="0" name=""/>
        <dsp:cNvSpPr/>
      </dsp:nvSpPr>
      <dsp:spPr>
        <a:xfrm>
          <a:off x="264121" y="1289586"/>
          <a:ext cx="480220" cy="480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8ABC4-8A7E-4920-868D-BC7ABAF814A5}">
      <dsp:nvSpPr>
        <dsp:cNvPr id="0" name=""/>
        <dsp:cNvSpPr/>
      </dsp:nvSpPr>
      <dsp:spPr>
        <a:xfrm>
          <a:off x="1008462" y="1093132"/>
          <a:ext cx="9498528" cy="87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6" tIns="92406" rIns="92406" bIns="924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project uses SQL server management system to clean and process data suitable for </a:t>
          </a:r>
          <a:r>
            <a:rPr lang="en-US" sz="2000" kern="1200" dirty="0" err="1"/>
            <a:t>weka</a:t>
          </a:r>
          <a:r>
            <a:rPr lang="en-US" sz="2000" kern="1200" dirty="0"/>
            <a:t> software.</a:t>
          </a:r>
        </a:p>
      </dsp:txBody>
      <dsp:txXfrm>
        <a:off x="1008462" y="1093132"/>
        <a:ext cx="9498528" cy="873128"/>
      </dsp:txXfrm>
    </dsp:sp>
    <dsp:sp modelId="{978F4173-E449-43DD-A939-C96C5E04D556}">
      <dsp:nvSpPr>
        <dsp:cNvPr id="0" name=""/>
        <dsp:cNvSpPr/>
      </dsp:nvSpPr>
      <dsp:spPr>
        <a:xfrm>
          <a:off x="0" y="2184543"/>
          <a:ext cx="10506991" cy="8731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95474-BE1C-4410-B4BA-C7A14FA2A9EA}">
      <dsp:nvSpPr>
        <dsp:cNvPr id="0" name=""/>
        <dsp:cNvSpPr/>
      </dsp:nvSpPr>
      <dsp:spPr>
        <a:xfrm>
          <a:off x="264121" y="2380996"/>
          <a:ext cx="480220" cy="480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B09C-831C-45F5-9774-5D4FBB9282EB}">
      <dsp:nvSpPr>
        <dsp:cNvPr id="0" name=""/>
        <dsp:cNvSpPr/>
      </dsp:nvSpPr>
      <dsp:spPr>
        <a:xfrm>
          <a:off x="1008462" y="2184543"/>
          <a:ext cx="9498528" cy="87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6" tIns="92406" rIns="92406" bIns="924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Weka software is used to perform feature selection, run classification models and to perform model evaluation. </a:t>
          </a:r>
        </a:p>
      </dsp:txBody>
      <dsp:txXfrm>
        <a:off x="1008462" y="2184543"/>
        <a:ext cx="9498528" cy="873128"/>
      </dsp:txXfrm>
    </dsp:sp>
    <dsp:sp modelId="{05FC5A56-A8E5-4A5F-950F-E480785AC2CE}">
      <dsp:nvSpPr>
        <dsp:cNvPr id="0" name=""/>
        <dsp:cNvSpPr/>
      </dsp:nvSpPr>
      <dsp:spPr>
        <a:xfrm>
          <a:off x="0" y="3275953"/>
          <a:ext cx="10506991" cy="8731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3DF58-DD27-4F55-9959-9C4AA4475371}">
      <dsp:nvSpPr>
        <dsp:cNvPr id="0" name=""/>
        <dsp:cNvSpPr/>
      </dsp:nvSpPr>
      <dsp:spPr>
        <a:xfrm>
          <a:off x="264121" y="3472406"/>
          <a:ext cx="480220" cy="480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FC75A-0EF6-477B-96BD-3DB2A4AC4278}">
      <dsp:nvSpPr>
        <dsp:cNvPr id="0" name=""/>
        <dsp:cNvSpPr/>
      </dsp:nvSpPr>
      <dsp:spPr>
        <a:xfrm>
          <a:off x="1008462" y="3275953"/>
          <a:ext cx="9498528" cy="873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6" tIns="92406" rIns="92406" bIns="924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Performance of different classification models are compared based on their evaluation metrics to identify the suitable one. </a:t>
          </a:r>
        </a:p>
      </dsp:txBody>
      <dsp:txXfrm>
        <a:off x="1008462" y="3275953"/>
        <a:ext cx="9498528" cy="87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958A9-6A0E-4398-8AC9-7CFE681229B8}">
      <dsp:nvSpPr>
        <dsp:cNvPr id="0" name=""/>
        <dsp:cNvSpPr/>
      </dsp:nvSpPr>
      <dsp:spPr>
        <a:xfrm>
          <a:off x="0" y="4363"/>
          <a:ext cx="6833175" cy="9293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8A8E9-6E14-4B03-86CA-06C0095F3DD2}">
      <dsp:nvSpPr>
        <dsp:cNvPr id="0" name=""/>
        <dsp:cNvSpPr/>
      </dsp:nvSpPr>
      <dsp:spPr>
        <a:xfrm>
          <a:off x="281134" y="213471"/>
          <a:ext cx="511153" cy="511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48F10-3B8A-4B14-A304-E506385CB662}">
      <dsp:nvSpPr>
        <dsp:cNvPr id="0" name=""/>
        <dsp:cNvSpPr/>
      </dsp:nvSpPr>
      <dsp:spPr>
        <a:xfrm>
          <a:off x="1073422" y="4363"/>
          <a:ext cx="5759752" cy="92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58" tIns="98358" rIns="98358" bIns="983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transition of patients from Intensive Care Unit to general ward and further to dischargement is pivotal.</a:t>
          </a:r>
        </a:p>
      </dsp:txBody>
      <dsp:txXfrm>
        <a:off x="1073422" y="4363"/>
        <a:ext cx="5759752" cy="929369"/>
      </dsp:txXfrm>
    </dsp:sp>
    <dsp:sp modelId="{C0A4D13E-08B0-4191-A702-405D90C17A34}">
      <dsp:nvSpPr>
        <dsp:cNvPr id="0" name=""/>
        <dsp:cNvSpPr/>
      </dsp:nvSpPr>
      <dsp:spPr>
        <a:xfrm>
          <a:off x="0" y="1166075"/>
          <a:ext cx="6833175" cy="9293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26AC-3C67-4D9F-AF2C-B88DEC001322}">
      <dsp:nvSpPr>
        <dsp:cNvPr id="0" name=""/>
        <dsp:cNvSpPr/>
      </dsp:nvSpPr>
      <dsp:spPr>
        <a:xfrm>
          <a:off x="281134" y="1375183"/>
          <a:ext cx="511153" cy="511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995B9-5676-424C-B57A-5A1C1EDEEB26}">
      <dsp:nvSpPr>
        <dsp:cNvPr id="0" name=""/>
        <dsp:cNvSpPr/>
      </dsp:nvSpPr>
      <dsp:spPr>
        <a:xfrm>
          <a:off x="1073422" y="1166075"/>
          <a:ext cx="5759752" cy="92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58" tIns="98358" rIns="98358" bIns="983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Understanding and prediction of the length of hospital stay post ICU discharge is vital for resource management.</a:t>
          </a:r>
        </a:p>
      </dsp:txBody>
      <dsp:txXfrm>
        <a:off x="1073422" y="1166075"/>
        <a:ext cx="5759752" cy="929369"/>
      </dsp:txXfrm>
    </dsp:sp>
    <dsp:sp modelId="{63E045B7-1FE9-4B68-BCF5-D150EB22ABD1}">
      <dsp:nvSpPr>
        <dsp:cNvPr id="0" name=""/>
        <dsp:cNvSpPr/>
      </dsp:nvSpPr>
      <dsp:spPr>
        <a:xfrm>
          <a:off x="0" y="2327788"/>
          <a:ext cx="6833175" cy="9293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A3C08-0CE8-4A5B-84A6-3115AF4A6DAE}">
      <dsp:nvSpPr>
        <dsp:cNvPr id="0" name=""/>
        <dsp:cNvSpPr/>
      </dsp:nvSpPr>
      <dsp:spPr>
        <a:xfrm>
          <a:off x="281134" y="2536896"/>
          <a:ext cx="511153" cy="511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6795C-81EA-4F99-B482-85F999122472}">
      <dsp:nvSpPr>
        <dsp:cNvPr id="0" name=""/>
        <dsp:cNvSpPr/>
      </dsp:nvSpPr>
      <dsp:spPr>
        <a:xfrm>
          <a:off x="1073422" y="2327788"/>
          <a:ext cx="5759752" cy="92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58" tIns="98358" rIns="98358" bIns="983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Accurate predictions optimize bed and staff allocation.</a:t>
          </a:r>
        </a:p>
      </dsp:txBody>
      <dsp:txXfrm>
        <a:off x="1073422" y="2327788"/>
        <a:ext cx="5759752" cy="929369"/>
      </dsp:txXfrm>
    </dsp:sp>
    <dsp:sp modelId="{5D567928-12A1-4C72-BED2-9EA03C9B9A29}">
      <dsp:nvSpPr>
        <dsp:cNvPr id="0" name=""/>
        <dsp:cNvSpPr/>
      </dsp:nvSpPr>
      <dsp:spPr>
        <a:xfrm>
          <a:off x="0" y="3489500"/>
          <a:ext cx="6833175" cy="9293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02E1F-9F18-48B5-8135-8E538DA5A986}">
      <dsp:nvSpPr>
        <dsp:cNvPr id="0" name=""/>
        <dsp:cNvSpPr/>
      </dsp:nvSpPr>
      <dsp:spPr>
        <a:xfrm>
          <a:off x="281134" y="3698608"/>
          <a:ext cx="511153" cy="511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6F0FB-E304-48E2-8CA4-33DF400BCF8A}">
      <dsp:nvSpPr>
        <dsp:cNvPr id="0" name=""/>
        <dsp:cNvSpPr/>
      </dsp:nvSpPr>
      <dsp:spPr>
        <a:xfrm>
          <a:off x="1073422" y="3489500"/>
          <a:ext cx="5759752" cy="92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58" tIns="98358" rIns="98358" bIns="983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Proactive planning ensures timely and tailored patient care.</a:t>
          </a:r>
        </a:p>
      </dsp:txBody>
      <dsp:txXfrm>
        <a:off x="1073422" y="3489500"/>
        <a:ext cx="5759752" cy="929369"/>
      </dsp:txXfrm>
    </dsp:sp>
    <dsp:sp modelId="{A3A6BE7E-B77B-4030-AD5A-2D7A35DB220D}">
      <dsp:nvSpPr>
        <dsp:cNvPr id="0" name=""/>
        <dsp:cNvSpPr/>
      </dsp:nvSpPr>
      <dsp:spPr>
        <a:xfrm>
          <a:off x="0" y="4651212"/>
          <a:ext cx="6833175" cy="9293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13FB-4B3B-4571-906F-139854E02AA3}">
      <dsp:nvSpPr>
        <dsp:cNvPr id="0" name=""/>
        <dsp:cNvSpPr/>
      </dsp:nvSpPr>
      <dsp:spPr>
        <a:xfrm>
          <a:off x="281134" y="4860321"/>
          <a:ext cx="511153" cy="511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DB9CB-364B-4974-A227-30D57C1569F9}">
      <dsp:nvSpPr>
        <dsp:cNvPr id="0" name=""/>
        <dsp:cNvSpPr/>
      </dsp:nvSpPr>
      <dsp:spPr>
        <a:xfrm>
          <a:off x="1073422" y="4651212"/>
          <a:ext cx="5759752" cy="92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58" tIns="98358" rIns="98358" bIns="983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Identifying patients who needs extra attention or interventions.</a:t>
          </a:r>
        </a:p>
      </dsp:txBody>
      <dsp:txXfrm>
        <a:off x="1073422" y="4651212"/>
        <a:ext cx="5759752" cy="929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187A3-93EC-4A1B-A55A-C80397CBF9B6}">
      <dsp:nvSpPr>
        <dsp:cNvPr id="0" name=""/>
        <dsp:cNvSpPr/>
      </dsp:nvSpPr>
      <dsp:spPr>
        <a:xfrm>
          <a:off x="0" y="398"/>
          <a:ext cx="10506991" cy="9326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0B5FE-180E-40E5-B50B-D27F8C73BF85}">
      <dsp:nvSpPr>
        <dsp:cNvPr id="0" name=""/>
        <dsp:cNvSpPr/>
      </dsp:nvSpPr>
      <dsp:spPr>
        <a:xfrm>
          <a:off x="282118" y="210238"/>
          <a:ext cx="512942" cy="512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F6149-DF3E-4914-8618-C301F693F06E}">
      <dsp:nvSpPr>
        <dsp:cNvPr id="0" name=""/>
        <dsp:cNvSpPr/>
      </dsp:nvSpPr>
      <dsp:spPr>
        <a:xfrm>
          <a:off x="1077179" y="398"/>
          <a:ext cx="9429811" cy="93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03" tIns="98703" rIns="98703" bIns="987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From the extensive MIMIC-III datasets, we've strategically chosen subsets, aligning with our project's focus on model complexity and performance.</a:t>
          </a:r>
        </a:p>
      </dsp:txBody>
      <dsp:txXfrm>
        <a:off x="1077179" y="398"/>
        <a:ext cx="9429811" cy="932623"/>
      </dsp:txXfrm>
    </dsp:sp>
    <dsp:sp modelId="{BC733411-AA3F-4FBF-A2D8-1088E1C09C30}">
      <dsp:nvSpPr>
        <dsp:cNvPr id="0" name=""/>
        <dsp:cNvSpPr/>
      </dsp:nvSpPr>
      <dsp:spPr>
        <a:xfrm>
          <a:off x="0" y="1166177"/>
          <a:ext cx="10506991" cy="9326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79890-D887-4E8B-870E-725B1A44A96F}">
      <dsp:nvSpPr>
        <dsp:cNvPr id="0" name=""/>
        <dsp:cNvSpPr/>
      </dsp:nvSpPr>
      <dsp:spPr>
        <a:xfrm>
          <a:off x="282118" y="1376017"/>
          <a:ext cx="512942" cy="512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D547B-4E75-4B43-BCCF-AA152FD523EF}">
      <dsp:nvSpPr>
        <dsp:cNvPr id="0" name=""/>
        <dsp:cNvSpPr/>
      </dsp:nvSpPr>
      <dsp:spPr>
        <a:xfrm>
          <a:off x="1077179" y="1166177"/>
          <a:ext cx="9429811" cy="93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03" tIns="98703" rIns="98703" bIns="987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Admissions, </a:t>
          </a:r>
          <a:r>
            <a:rPr lang="en-US" sz="2200" kern="1200" dirty="0" err="1"/>
            <a:t>CPTevents</a:t>
          </a:r>
          <a:r>
            <a:rPr lang="en-US" sz="2200" kern="1200" dirty="0"/>
            <a:t> , Diagnoses-ICD, </a:t>
          </a:r>
          <a:r>
            <a:rPr lang="en-US" sz="2200" kern="1200" dirty="0" err="1"/>
            <a:t>ICU_stays</a:t>
          </a:r>
          <a:r>
            <a:rPr lang="en-US" sz="2200" kern="1200" dirty="0"/>
            <a:t>, Patients and </a:t>
          </a:r>
          <a:r>
            <a:rPr lang="en-US" sz="2200" kern="1200" dirty="0" err="1"/>
            <a:t>Procedure_id</a:t>
          </a:r>
          <a:r>
            <a:rPr lang="en-US" sz="2200" kern="1200" dirty="0"/>
            <a:t> have been selected and included.</a:t>
          </a:r>
        </a:p>
      </dsp:txBody>
      <dsp:txXfrm>
        <a:off x="1077179" y="1166177"/>
        <a:ext cx="9429811" cy="932623"/>
      </dsp:txXfrm>
    </dsp:sp>
    <dsp:sp modelId="{477E9888-AFF3-47DF-BB09-0DB4B0630DAC}">
      <dsp:nvSpPr>
        <dsp:cNvPr id="0" name=""/>
        <dsp:cNvSpPr/>
      </dsp:nvSpPr>
      <dsp:spPr>
        <a:xfrm>
          <a:off x="0" y="2331956"/>
          <a:ext cx="10506991" cy="9326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6A86F-7D36-4AC0-B409-66F4EC477F5A}">
      <dsp:nvSpPr>
        <dsp:cNvPr id="0" name=""/>
        <dsp:cNvSpPr/>
      </dsp:nvSpPr>
      <dsp:spPr>
        <a:xfrm>
          <a:off x="282118" y="2541796"/>
          <a:ext cx="512942" cy="512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C96FC-5B50-4DAF-9399-2A2F959A2B72}">
      <dsp:nvSpPr>
        <dsp:cNvPr id="0" name=""/>
        <dsp:cNvSpPr/>
      </dsp:nvSpPr>
      <dsp:spPr>
        <a:xfrm>
          <a:off x="1077179" y="2331956"/>
          <a:ext cx="9429811" cy="93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03" tIns="98703" rIns="98703" bIns="987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Length of stay will be our target variable which defines how long a patient stays after their discharge from ICU.</a:t>
          </a:r>
        </a:p>
      </dsp:txBody>
      <dsp:txXfrm>
        <a:off x="1077179" y="2331956"/>
        <a:ext cx="9429811" cy="932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015EB-C7CD-F046-AF8D-D73FEE49E276}">
      <dsp:nvSpPr>
        <dsp:cNvPr id="0" name=""/>
        <dsp:cNvSpPr/>
      </dsp:nvSpPr>
      <dsp:spPr>
        <a:xfrm>
          <a:off x="0" y="1235"/>
          <a:ext cx="6833175" cy="11052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Naïve Bayes Classifier</a:t>
          </a:r>
        </a:p>
      </dsp:txBody>
      <dsp:txXfrm>
        <a:off x="53956" y="55191"/>
        <a:ext cx="6725263" cy="997378"/>
      </dsp:txXfrm>
    </dsp:sp>
    <dsp:sp modelId="{50D0D015-0142-BD4A-9815-02AB0A8C7AAD}">
      <dsp:nvSpPr>
        <dsp:cNvPr id="0" name=""/>
        <dsp:cNvSpPr/>
      </dsp:nvSpPr>
      <dsp:spPr>
        <a:xfrm>
          <a:off x="0" y="1120531"/>
          <a:ext cx="6833175" cy="1105290"/>
        </a:xfrm>
        <a:prstGeom prst="roundRect">
          <a:avLst/>
        </a:prstGeom>
        <a:solidFill>
          <a:schemeClr val="accent2">
            <a:hueOff val="-1484199"/>
            <a:satOff val="0"/>
            <a:lumOff val="-6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Bayes Network Classifier</a:t>
          </a:r>
          <a:r>
            <a:rPr lang="en-US" sz="2000" kern="1200" dirty="0"/>
            <a:t>.</a:t>
          </a:r>
        </a:p>
      </dsp:txBody>
      <dsp:txXfrm>
        <a:off x="53956" y="1174487"/>
        <a:ext cx="6725263" cy="997378"/>
      </dsp:txXfrm>
    </dsp:sp>
    <dsp:sp modelId="{230020D4-4EB5-3F47-A19C-A71015E83304}">
      <dsp:nvSpPr>
        <dsp:cNvPr id="0" name=""/>
        <dsp:cNvSpPr/>
      </dsp:nvSpPr>
      <dsp:spPr>
        <a:xfrm>
          <a:off x="0" y="2239827"/>
          <a:ext cx="6833175" cy="1105290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Logistic Regression Classifier</a:t>
          </a:r>
        </a:p>
      </dsp:txBody>
      <dsp:txXfrm>
        <a:off x="53956" y="2293783"/>
        <a:ext cx="6725263" cy="997378"/>
      </dsp:txXfrm>
    </dsp:sp>
    <dsp:sp modelId="{1E750239-9D55-A94D-A816-F84DFA186E5C}">
      <dsp:nvSpPr>
        <dsp:cNvPr id="0" name=""/>
        <dsp:cNvSpPr/>
      </dsp:nvSpPr>
      <dsp:spPr>
        <a:xfrm>
          <a:off x="0" y="3359125"/>
          <a:ext cx="6833175" cy="1105290"/>
        </a:xfrm>
        <a:prstGeom prst="roundRect">
          <a:avLst/>
        </a:prstGeom>
        <a:solidFill>
          <a:schemeClr val="accent2">
            <a:hueOff val="-4452596"/>
            <a:satOff val="0"/>
            <a:lumOff val="-18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solidFill>
                <a:schemeClr val="tx1"/>
              </a:solidFill>
            </a:rPr>
            <a:t>Decision Tree Classifier</a:t>
          </a:r>
        </a:p>
      </dsp:txBody>
      <dsp:txXfrm>
        <a:off x="53956" y="3413081"/>
        <a:ext cx="6725263" cy="997378"/>
      </dsp:txXfrm>
    </dsp:sp>
    <dsp:sp modelId="{83C8EB22-2980-4C4A-8B78-A315113367D3}">
      <dsp:nvSpPr>
        <dsp:cNvPr id="0" name=""/>
        <dsp:cNvSpPr/>
      </dsp:nvSpPr>
      <dsp:spPr>
        <a:xfrm>
          <a:off x="0" y="4478420"/>
          <a:ext cx="6833175" cy="1105290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solidFill>
                <a:schemeClr val="tx1"/>
              </a:solidFill>
            </a:rPr>
            <a:t>Split Ratio and Validation Methods: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solidFill>
                <a:schemeClr val="tx1"/>
              </a:solidFill>
            </a:rPr>
            <a:t>60 – 40 Split (60% Training and 40 % Testing)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solidFill>
                <a:schemeClr val="tx1"/>
              </a:solidFill>
            </a:rPr>
            <a:t>10-Fold Cross Validation</a:t>
          </a:r>
        </a:p>
      </dsp:txBody>
      <dsp:txXfrm>
        <a:off x="53956" y="4532376"/>
        <a:ext cx="6725263" cy="9973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E950D-CD1C-2846-BFF0-C37203F9F095}">
      <dsp:nvSpPr>
        <dsp:cNvPr id="0" name=""/>
        <dsp:cNvSpPr/>
      </dsp:nvSpPr>
      <dsp:spPr>
        <a:xfrm>
          <a:off x="0" y="11850"/>
          <a:ext cx="5464315" cy="17095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K-fold cross-validation involves dividing the dataset into 'k' equally-sized folds or subsets.</a:t>
          </a:r>
        </a:p>
      </dsp:txBody>
      <dsp:txXfrm>
        <a:off x="83455" y="95305"/>
        <a:ext cx="5297405" cy="1542672"/>
      </dsp:txXfrm>
    </dsp:sp>
    <dsp:sp modelId="{C0A99316-B532-8947-A3CA-E0168DC733BF}">
      <dsp:nvSpPr>
        <dsp:cNvPr id="0" name=""/>
        <dsp:cNvSpPr/>
      </dsp:nvSpPr>
      <dsp:spPr>
        <a:xfrm>
          <a:off x="0" y="1776153"/>
          <a:ext cx="5464315" cy="1709582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model is trained 'k' times, each time using a different fold as the validation set and the remaining folds as the training set.</a:t>
          </a:r>
        </a:p>
      </dsp:txBody>
      <dsp:txXfrm>
        <a:off x="83455" y="1859608"/>
        <a:ext cx="5297405" cy="1542672"/>
      </dsp:txXfrm>
    </dsp:sp>
    <dsp:sp modelId="{FAE3C5B5-66F5-4742-8D5B-477EBFA669D0}">
      <dsp:nvSpPr>
        <dsp:cNvPr id="0" name=""/>
        <dsp:cNvSpPr/>
      </dsp:nvSpPr>
      <dsp:spPr>
        <a:xfrm>
          <a:off x="0" y="3540455"/>
          <a:ext cx="5464315" cy="1709582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final performance metric is computed by averaging the results from the 'k' training and validation iterations, providing a more robust assessment of the model's generalization performance.</a:t>
          </a:r>
        </a:p>
      </dsp:txBody>
      <dsp:txXfrm>
        <a:off x="83455" y="3623910"/>
        <a:ext cx="5297405" cy="154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DBE51-1FC4-6441-9619-D68066E9CE76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E691-5F2E-294D-B1A8-DD6DC565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6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3E691-5F2E-294D-B1A8-DD6DC565E5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1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4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6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9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8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6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2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6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F821E-7EBA-7CBB-C741-E10CB008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676" y="626831"/>
            <a:ext cx="5614993" cy="2481887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0" dirty="0">
                <a:effectLst/>
                <a:latin typeface="Times New Roman" panose="02020603050405020304" pitchFamily="18" charset="0"/>
              </a:rPr>
              <a:t>To find out how long the patients are going to stay in the hospital after coming out from ICU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443B1-450E-6828-DF7B-D5C327C8C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677" y="4067746"/>
            <a:ext cx="5614993" cy="2163418"/>
          </a:xfrm>
        </p:spPr>
        <p:txBody>
          <a:bodyPr anchor="t">
            <a:norm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Manasseh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Chilakabathini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Sanisha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Kolanu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Alapati</a:t>
            </a:r>
          </a:p>
        </p:txBody>
      </p:sp>
      <p:pic>
        <p:nvPicPr>
          <p:cNvPr id="4" name="Picture 3" descr="A marble with brown and aqua colors">
            <a:extLst>
              <a:ext uri="{FF2B5EF4-FFF2-40B4-BE49-F238E27FC236}">
                <a16:creationId xmlns:a16="http://schemas.microsoft.com/office/drawing/2014/main" id="{169D7901-4F7A-984B-756D-89DD06E53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40" r="20248" b="-1"/>
          <a:stretch/>
        </p:blipFill>
        <p:spPr>
          <a:xfrm>
            <a:off x="482600" y="489856"/>
            <a:ext cx="5349331" cy="587828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30F693-CD1C-4A41-9E80-FBEF9D128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70E3C-BEF9-4097-A8D1-F4536869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9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69A5E5-C818-4824-30FB-8178CE99804E}"/>
              </a:ext>
            </a:extLst>
          </p:cNvPr>
          <p:cNvSpPr txBox="1"/>
          <p:nvPr/>
        </p:nvSpPr>
        <p:spPr>
          <a:xfrm>
            <a:off x="382587" y="2008079"/>
            <a:ext cx="3964250" cy="2470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 have removed unwanted attributes like subject_id, adm_id, dob, los, and </a:t>
            </a:r>
            <a:r>
              <a:rPr lang="en-US" sz="2800" dirty="0" err="1"/>
              <a:t>full_los</a:t>
            </a:r>
            <a:r>
              <a:rPr lang="en-US" sz="28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final number of attributes is reduced to 22.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16A4F9-74AD-E0CC-4F5F-7A89CD277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0694" y="1369946"/>
            <a:ext cx="6588977" cy="41181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72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8E57C-B646-8024-7B3D-9B072996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Used: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94580CD-82B0-6606-8A89-B85AE79FC8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028357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80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7A5A2E-6DF9-667E-FF9E-04B05DE04F48}"/>
              </a:ext>
            </a:extLst>
          </p:cNvPr>
          <p:cNvSpPr txBox="1"/>
          <p:nvPr/>
        </p:nvSpPr>
        <p:spPr>
          <a:xfrm>
            <a:off x="3788999" y="1889301"/>
            <a:ext cx="148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9D2D0-1443-4C10-230C-0BB29644F4B0}"/>
              </a:ext>
            </a:extLst>
          </p:cNvPr>
          <p:cNvSpPr txBox="1"/>
          <p:nvPr/>
        </p:nvSpPr>
        <p:spPr>
          <a:xfrm>
            <a:off x="3422431" y="65081"/>
            <a:ext cx="557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Method Data split 60%-40%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64E41-361D-99D9-1D14-85C8A6A8933A}"/>
              </a:ext>
            </a:extLst>
          </p:cNvPr>
          <p:cNvSpPr txBox="1"/>
          <p:nvPr/>
        </p:nvSpPr>
        <p:spPr>
          <a:xfrm>
            <a:off x="3829727" y="4784031"/>
            <a:ext cx="148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0F4FF-9EA5-E99E-45A5-83335DF1C522}"/>
              </a:ext>
            </a:extLst>
          </p:cNvPr>
          <p:cNvSpPr txBox="1"/>
          <p:nvPr/>
        </p:nvSpPr>
        <p:spPr>
          <a:xfrm>
            <a:off x="10370191" y="1889301"/>
            <a:ext cx="148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1A2DF-B5A6-8781-3188-06EA9BC696CD}"/>
              </a:ext>
            </a:extLst>
          </p:cNvPr>
          <p:cNvSpPr txBox="1"/>
          <p:nvPr/>
        </p:nvSpPr>
        <p:spPr>
          <a:xfrm>
            <a:off x="10314984" y="4737864"/>
            <a:ext cx="148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DEE03-92BF-2D85-9FE3-AC74B059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537155"/>
            <a:ext cx="3551256" cy="2704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F35DA-FA0F-FC81-E188-86296464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808" y="537155"/>
            <a:ext cx="3850176" cy="2663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3ADC4-B1AD-1A00-5FB5-A275CBFC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" y="3429000"/>
            <a:ext cx="3574618" cy="2704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2FC3CC-C8BC-C33A-3EE4-25D2EC025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808" y="3348191"/>
            <a:ext cx="3850176" cy="27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5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AFE81-ABD6-BAD5-8310-34EDCA3C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865128"/>
            <a:ext cx="5613398" cy="5261895"/>
          </a:xfrm>
        </p:spPr>
        <p:txBody>
          <a:bodyPr anchor="ctr">
            <a:normAutofit/>
          </a:bodyPr>
          <a:lstStyle/>
          <a:p>
            <a:r>
              <a:rPr lang="en-US" dirty="0"/>
              <a:t>Cross Validation: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B74E7-4838-4A57-A093-7ECD0A0CF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4B30CE-C2B6-406B-921A-5A1BAAD87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676EF0-45A6-C231-8958-A89C0C87D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426723"/>
              </p:ext>
            </p:extLst>
          </p:nvPr>
        </p:nvGraphicFramePr>
        <p:xfrm>
          <a:off x="6165356" y="865127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70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7A5A2E-6DF9-667E-FF9E-04B05DE04F48}"/>
              </a:ext>
            </a:extLst>
          </p:cNvPr>
          <p:cNvSpPr txBox="1"/>
          <p:nvPr/>
        </p:nvSpPr>
        <p:spPr>
          <a:xfrm>
            <a:off x="4615046" y="1917145"/>
            <a:ext cx="148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9D2D0-1443-4C10-230C-0BB29644F4B0}"/>
              </a:ext>
            </a:extLst>
          </p:cNvPr>
          <p:cNvSpPr txBox="1"/>
          <p:nvPr/>
        </p:nvSpPr>
        <p:spPr>
          <a:xfrm>
            <a:off x="3776179" y="55558"/>
            <a:ext cx="557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 with 10 folds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64E41-361D-99D9-1D14-85C8A6A8933A}"/>
              </a:ext>
            </a:extLst>
          </p:cNvPr>
          <p:cNvSpPr txBox="1"/>
          <p:nvPr/>
        </p:nvSpPr>
        <p:spPr>
          <a:xfrm>
            <a:off x="4521687" y="4737863"/>
            <a:ext cx="148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0F4FF-9EA5-E99E-45A5-83335DF1C522}"/>
              </a:ext>
            </a:extLst>
          </p:cNvPr>
          <p:cNvSpPr txBox="1"/>
          <p:nvPr/>
        </p:nvSpPr>
        <p:spPr>
          <a:xfrm>
            <a:off x="10370191" y="1889301"/>
            <a:ext cx="148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1A2DF-B5A6-8781-3188-06EA9BC696CD}"/>
              </a:ext>
            </a:extLst>
          </p:cNvPr>
          <p:cNvSpPr txBox="1"/>
          <p:nvPr/>
        </p:nvSpPr>
        <p:spPr>
          <a:xfrm>
            <a:off x="10314984" y="4737864"/>
            <a:ext cx="148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2949A-7305-C667-26A0-A3CACD64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9" y="634596"/>
            <a:ext cx="4288418" cy="2689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56127-DDFF-9F51-A04C-EC89F718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16" y="598102"/>
            <a:ext cx="4069975" cy="2726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4DCE5-1A5D-FB24-93BE-90ADF25D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9" y="3533789"/>
            <a:ext cx="4288418" cy="2689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E40EC-A279-CAB7-C005-701EC09F3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246" y="3549832"/>
            <a:ext cx="4189945" cy="26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750A09-7E7D-CE8A-5270-68991D01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676316"/>
              </p:ext>
            </p:extLst>
          </p:nvPr>
        </p:nvGraphicFramePr>
        <p:xfrm>
          <a:off x="3405352" y="2521990"/>
          <a:ext cx="2464756" cy="31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78">
                  <a:extLst>
                    <a:ext uri="{9D8B030D-6E8A-4147-A177-3AD203B41FA5}">
                      <a16:colId xmlns:a16="http://schemas.microsoft.com/office/drawing/2014/main" val="2462094683"/>
                    </a:ext>
                  </a:extLst>
                </a:gridCol>
                <a:gridCol w="1232378">
                  <a:extLst>
                    <a:ext uri="{9D8B030D-6E8A-4147-A177-3AD203B41FA5}">
                      <a16:colId xmlns:a16="http://schemas.microsoft.com/office/drawing/2014/main" val="1872923572"/>
                    </a:ext>
                  </a:extLst>
                </a:gridCol>
              </a:tblGrid>
              <a:tr h="629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04414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606762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81654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009910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55.3%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5188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7B0437-54FC-9299-A009-EB9C8B4216A0}"/>
              </a:ext>
            </a:extLst>
          </p:cNvPr>
          <p:cNvSpPr txBox="1"/>
          <p:nvPr/>
        </p:nvSpPr>
        <p:spPr>
          <a:xfrm>
            <a:off x="979356" y="1959115"/>
            <a:ext cx="409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4EC93-704D-94E8-1658-036F10CDBAE2}"/>
              </a:ext>
            </a:extLst>
          </p:cNvPr>
          <p:cNvSpPr txBox="1"/>
          <p:nvPr/>
        </p:nvSpPr>
        <p:spPr>
          <a:xfrm>
            <a:off x="3405352" y="1968932"/>
            <a:ext cx="246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13C6CF-FF30-4D19-F10E-F10BE8794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43178"/>
              </p:ext>
            </p:extLst>
          </p:nvPr>
        </p:nvGraphicFramePr>
        <p:xfrm>
          <a:off x="905239" y="2521990"/>
          <a:ext cx="2263630" cy="31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415">
                  <a:extLst>
                    <a:ext uri="{9D8B030D-6E8A-4147-A177-3AD203B41FA5}">
                      <a16:colId xmlns:a16="http://schemas.microsoft.com/office/drawing/2014/main" val="2462094683"/>
                    </a:ext>
                  </a:extLst>
                </a:gridCol>
                <a:gridCol w="1283215">
                  <a:extLst>
                    <a:ext uri="{9D8B030D-6E8A-4147-A177-3AD203B41FA5}">
                      <a16:colId xmlns:a16="http://schemas.microsoft.com/office/drawing/2014/main" val="1872923572"/>
                    </a:ext>
                  </a:extLst>
                </a:gridCol>
              </a:tblGrid>
              <a:tr h="6295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04414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87.3%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606762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85.9%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81654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009910"/>
                  </a:ext>
                </a:extLst>
              </a:tr>
              <a:tr h="629532">
                <a:tc>
                  <a:txBody>
                    <a:bodyPr/>
                    <a:lstStyle/>
                    <a:p>
                      <a:r>
                        <a:rPr lang="en-US" dirty="0"/>
                        <a:t>59.1%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5188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2D9B7F-FCB6-15CF-2D4B-3A32B8945884}"/>
              </a:ext>
            </a:extLst>
          </p:cNvPr>
          <p:cNvSpPr txBox="1"/>
          <p:nvPr/>
        </p:nvSpPr>
        <p:spPr>
          <a:xfrm>
            <a:off x="70369" y="3167390"/>
            <a:ext cx="107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35800-2B8C-9BF8-30A7-3C2A028CEE27}"/>
              </a:ext>
            </a:extLst>
          </p:cNvPr>
          <p:cNvSpPr txBox="1"/>
          <p:nvPr/>
        </p:nvSpPr>
        <p:spPr>
          <a:xfrm>
            <a:off x="130748" y="3842629"/>
            <a:ext cx="77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Bayes 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CE783-38F5-B69C-CCD8-5FAD69104C75}"/>
              </a:ext>
            </a:extLst>
          </p:cNvPr>
          <p:cNvSpPr txBox="1"/>
          <p:nvPr/>
        </p:nvSpPr>
        <p:spPr>
          <a:xfrm>
            <a:off x="70369" y="4630406"/>
            <a:ext cx="959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158E3-7E5A-BB80-47E8-D3152D7E4BFC}"/>
              </a:ext>
            </a:extLst>
          </p:cNvPr>
          <p:cNvSpPr txBox="1"/>
          <p:nvPr/>
        </p:nvSpPr>
        <p:spPr>
          <a:xfrm>
            <a:off x="112425" y="5146430"/>
            <a:ext cx="95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5DD1C-44CA-0867-B003-4DA548D2613A}"/>
              </a:ext>
            </a:extLst>
          </p:cNvPr>
          <p:cNvSpPr txBox="1"/>
          <p:nvPr/>
        </p:nvSpPr>
        <p:spPr>
          <a:xfrm>
            <a:off x="517994" y="764498"/>
            <a:ext cx="455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B9207-5C8D-4C9C-2D8C-F837DB754B89}"/>
              </a:ext>
            </a:extLst>
          </p:cNvPr>
          <p:cNvSpPr txBox="1"/>
          <p:nvPr/>
        </p:nvSpPr>
        <p:spPr>
          <a:xfrm>
            <a:off x="6479628" y="2222938"/>
            <a:ext cx="5757282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we compare the results of Conventional </a:t>
            </a:r>
          </a:p>
          <a:p>
            <a:r>
              <a:rPr lang="en-US" sz="2000" dirty="0"/>
              <a:t>Split data and 10-fold cross-validation we can see </a:t>
            </a:r>
          </a:p>
          <a:p>
            <a:r>
              <a:rPr lang="en-US" sz="2000" dirty="0"/>
              <a:t>The best results are achieved in the </a:t>
            </a:r>
          </a:p>
          <a:p>
            <a:r>
              <a:rPr lang="en-US" sz="2000" dirty="0"/>
              <a:t>cross-validation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Although the difference is not huge there </a:t>
            </a:r>
          </a:p>
          <a:p>
            <a:r>
              <a:rPr lang="en-US" sz="2000" dirty="0"/>
              <a:t>is a difference of some percent of overall change </a:t>
            </a:r>
          </a:p>
          <a:p>
            <a:r>
              <a:rPr lang="en-US" sz="2000" dirty="0"/>
              <a:t>in accuracy.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5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76D2-5AA3-5577-D8BD-22C329DE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25670"/>
            <a:ext cx="10634472" cy="1308537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B8BB-0A3C-C435-185E-296B74E21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1" y="1734207"/>
            <a:ext cx="10506991" cy="4369413"/>
          </a:xfrm>
        </p:spPr>
        <p:txBody>
          <a:bodyPr>
            <a:normAutofit fontScale="25000" lnSpcReduction="20000"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000000"/>
                </a:solidFill>
                <a:effectLst/>
                <a:latin typeface="Söhne"/>
              </a:rPr>
              <a:t>Upon reviewing the performance metrics, it becomes evident that the Naïve Bayes Network model exhibits superior accuracy. However, a closer examination of the recall metric reveals that the logistic regression model outperforms the others. </a:t>
            </a: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000000"/>
                </a:solidFill>
                <a:effectLst/>
                <a:latin typeface="Söhne"/>
              </a:rPr>
              <a:t>Given the context of this project, where recall is of importance due to the potential consequences of resulting in false negatives, I would vote for the adoption of logistic regression.</a:t>
            </a: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000000"/>
                </a:solidFill>
                <a:effectLst/>
                <a:latin typeface="Söhne"/>
              </a:rPr>
              <a:t>In scenarios like these where the cost of a false negative is significant, such as in medical predictions, recall becomes a critical factor, potentially outweighing the overall accuracy in predicting the length of stay of patient greater than a week </a:t>
            </a: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6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4213E-4E33-7716-9704-6C7BAE9A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524" y="3249385"/>
            <a:ext cx="2290763" cy="554515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C0C0348-DAFF-C6FD-B612-B1B9E48583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562" y="659381"/>
            <a:ext cx="5539240" cy="55392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5696-41C3-A11F-EF5E-3F12A596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49783"/>
            <a:ext cx="10634472" cy="11790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9660D2-CD77-B06B-AD6C-A39593789B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600" y="1728788"/>
          <a:ext cx="10506991" cy="41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7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8E713-A4F5-217A-1221-99B7F809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225D-F8AE-033C-FB1C-EAAD97587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predictive model that accurately forecasts whether a patient's length of stay after Intensive Care Unit (ICU) treatment will exceed more than a week.</a:t>
            </a:r>
          </a:p>
        </p:txBody>
      </p:sp>
      <p:pic>
        <p:nvPicPr>
          <p:cNvPr id="7" name="Graphic 6" descr="Hospital First Aid">
            <a:extLst>
              <a:ext uri="{FF2B5EF4-FFF2-40B4-BE49-F238E27FC236}">
                <a16:creationId xmlns:a16="http://schemas.microsoft.com/office/drawing/2014/main" id="{740CC705-273F-5F13-DE60-69B55901D4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562" y="659381"/>
            <a:ext cx="5539240" cy="55392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2CF3D-A5AD-2D69-689A-4DFFC05E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13B41-2A01-66EB-4844-A99254BEB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54770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83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939D-6869-0108-6FC9-10F3E60B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63488"/>
            <a:ext cx="10634472" cy="215798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A16436C-772F-9E6F-BFD4-ACFE96760A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600" y="2614614"/>
          <a:ext cx="10506991" cy="3264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19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0C60DB-E630-A4E1-F317-E8A35E63C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E25773-B2F9-903E-4A30-5D2796FA0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41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26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A78407-5388-1F10-FA62-DD51618FA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AA5AD-2F55-15CB-9469-44152F24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1"/>
            <a:ext cx="3189288" cy="1091458"/>
          </a:xfrm>
        </p:spPr>
        <p:txBody>
          <a:bodyPr>
            <a:normAutofit fontScale="90000"/>
          </a:bodyPr>
          <a:lstStyle/>
          <a:p>
            <a:r>
              <a:rPr lang="en-US" dirty="0"/>
              <a:t>Weka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74FD-DA85-9868-E6D6-40CC5C197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557480"/>
            <a:ext cx="3189288" cy="332080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Well formatted data from data processing steps is fed into Weka application for further pre-processing.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Attributes are converted into nominal data type for further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74CE30-730C-2F3E-8C71-D6692A01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29" t="-1" r="-1" b="-1"/>
          <a:stretch/>
        </p:blipFill>
        <p:spPr>
          <a:xfrm>
            <a:off x="4228132" y="1121356"/>
            <a:ext cx="7663482" cy="4875781"/>
          </a:xfrm>
          <a:prstGeom prst="rect">
            <a:avLst/>
          </a:prstGeom>
        </p:spPr>
      </p:pic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0178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689</Words>
  <Application>Microsoft Macintosh PowerPoint</Application>
  <PresentationFormat>Widescreen</PresentationFormat>
  <Paragraphs>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Seaford</vt:lpstr>
      <vt:lpstr>Söhne</vt:lpstr>
      <vt:lpstr>Times New Roman</vt:lpstr>
      <vt:lpstr>LevelVTI</vt:lpstr>
      <vt:lpstr>To find out how long the patients are going to stay in the hospital after coming out from ICU</vt:lpstr>
      <vt:lpstr>Abstract:</vt:lpstr>
      <vt:lpstr>Problem Statement:</vt:lpstr>
      <vt:lpstr>Background</vt:lpstr>
      <vt:lpstr>Dataset </vt:lpstr>
      <vt:lpstr>PowerPoint Presentation</vt:lpstr>
      <vt:lpstr>PowerPoint Presentation</vt:lpstr>
      <vt:lpstr>PowerPoint Presentation</vt:lpstr>
      <vt:lpstr>Weka</vt:lpstr>
      <vt:lpstr>PowerPoint Presentation</vt:lpstr>
      <vt:lpstr>Models Used:</vt:lpstr>
      <vt:lpstr>PowerPoint Presentation</vt:lpstr>
      <vt:lpstr>Cross Validation:</vt:lpstr>
      <vt:lpstr>PowerPoint Presentation</vt:lpstr>
      <vt:lpstr>PowerPoint Presentation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Shiny Manasseh Chilakabathini</dc:creator>
  <cp:lastModifiedBy>Namratha Alapati</cp:lastModifiedBy>
  <cp:revision>12</cp:revision>
  <dcterms:created xsi:type="dcterms:W3CDTF">2023-11-27T17:17:49Z</dcterms:created>
  <dcterms:modified xsi:type="dcterms:W3CDTF">2023-11-29T00:54:36Z</dcterms:modified>
</cp:coreProperties>
</file>